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handoutMasterIdLst>
    <p:handoutMasterId r:id="rId29"/>
  </p:handoutMasterIdLst>
  <p:sldIdLst>
    <p:sldId id="423" r:id="rId2"/>
    <p:sldId id="575" r:id="rId3"/>
    <p:sldId id="570" r:id="rId4"/>
    <p:sldId id="265" r:id="rId5"/>
    <p:sldId id="573" r:id="rId6"/>
    <p:sldId id="292" r:id="rId7"/>
    <p:sldId id="543" r:id="rId8"/>
    <p:sldId id="551" r:id="rId9"/>
    <p:sldId id="571" r:id="rId10"/>
    <p:sldId id="574" r:id="rId11"/>
    <p:sldId id="283" r:id="rId12"/>
    <p:sldId id="547" r:id="rId13"/>
    <p:sldId id="555" r:id="rId14"/>
    <p:sldId id="556" r:id="rId15"/>
    <p:sldId id="544" r:id="rId16"/>
    <p:sldId id="557" r:id="rId17"/>
    <p:sldId id="548" r:id="rId18"/>
    <p:sldId id="562" r:id="rId19"/>
    <p:sldId id="563" r:id="rId20"/>
    <p:sldId id="576" r:id="rId21"/>
    <p:sldId id="545" r:id="rId22"/>
    <p:sldId id="546" r:id="rId23"/>
    <p:sldId id="554" r:id="rId24"/>
    <p:sldId id="558" r:id="rId25"/>
    <p:sldId id="564" r:id="rId26"/>
    <p:sldId id="56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4727AA-CE1A-89C3-B433-133840A2237E}" name="Dr. SUN Yanni" initials="DSY" userId="S::yannisun@um.cityu.edu.hk::0eb12d4e-0d57-4c5d-9839-26f92dd4d5f5" providerId="AD"/>
  <p188:author id="{453EA6BC-30F7-A43A-CF98-0BD0E9774CAC}" name="CAI Dehan" initials="CD" userId="S::dhcai2-c@my.cityu.edu.hk::fa730000-8b09-4aec-8cc7-12bf906bdb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1944"/>
    <a:srgbClr val="B2095A"/>
    <a:srgbClr val="DCACED"/>
    <a:srgbClr val="701844"/>
    <a:srgbClr val="F3DBF5"/>
    <a:srgbClr val="D26988"/>
    <a:srgbClr val="7D1546"/>
    <a:srgbClr val="F7CEDA"/>
    <a:srgbClr val="A9758F"/>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2"/>
    <p:restoredTop sz="79789" autoAdjust="0"/>
  </p:normalViewPr>
  <p:slideViewPr>
    <p:cSldViewPr snapToGrid="0">
      <p:cViewPr varScale="1">
        <p:scale>
          <a:sx n="97" d="100"/>
          <a:sy n="97" d="100"/>
        </p:scale>
        <p:origin x="1160"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97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96ACA2D-8300-9D70-3883-98EF9C5D9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F4AD136-2BFD-0A51-3166-8300DBF5A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9D343-3D9E-A74E-AFB0-968B29E43988}" type="datetimeFigureOut">
              <a:rPr kumimoji="1" lang="zh-CN" altLang="en-US" smtClean="0"/>
              <a:t>2024/7/12</a:t>
            </a:fld>
            <a:endParaRPr kumimoji="1" lang="zh-CN" altLang="en-US"/>
          </a:p>
        </p:txBody>
      </p:sp>
      <p:sp>
        <p:nvSpPr>
          <p:cNvPr id="4" name="页脚占位符 3">
            <a:extLst>
              <a:ext uri="{FF2B5EF4-FFF2-40B4-BE49-F238E27FC236}">
                <a16:creationId xmlns:a16="http://schemas.microsoft.com/office/drawing/2014/main" id="{AEC8F5A2-BC6A-4630-6EC7-D91ED1C66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6F9BC493-CEC3-B526-33ED-DBD5940119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B00017-8920-CD43-98DB-B003067434B9}" type="slidenum">
              <a:rPr kumimoji="1" lang="zh-CN" altLang="en-US" smtClean="0"/>
              <a:t>‹#›</a:t>
            </a:fld>
            <a:endParaRPr kumimoji="1" lang="zh-CN" altLang="en-US"/>
          </a:p>
        </p:txBody>
      </p:sp>
    </p:spTree>
    <p:extLst>
      <p:ext uri="{BB962C8B-B14F-4D97-AF65-F5344CB8AC3E}">
        <p14:creationId xmlns:p14="http://schemas.microsoft.com/office/powerpoint/2010/main" val="1980485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57726-7E3F-43C4-9AD9-FBE721760AA5}" type="datetimeFigureOut">
              <a:rPr lang="zh-CN" altLang="en-US" smtClean="0"/>
              <a:t>2024/7/12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8D911-EFB1-497F-80C1-DFDDAEBC7074}" type="slidenum">
              <a:rPr lang="zh-CN" altLang="en-US" smtClean="0"/>
              <a:t>‹#›</a:t>
            </a:fld>
            <a:endParaRPr lang="zh-CN" altLang="en-US"/>
          </a:p>
        </p:txBody>
      </p:sp>
    </p:spTree>
    <p:extLst>
      <p:ext uri="{BB962C8B-B14F-4D97-AF65-F5344CB8AC3E}">
        <p14:creationId xmlns:p14="http://schemas.microsoft.com/office/powerpoint/2010/main" val="348020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Hello everyone, I am </a:t>
            </a:r>
            <a:r>
              <a:rPr lang="en-US" altLang="zh-CN" dirty="0" err="1"/>
              <a:t>Dehan</a:t>
            </a:r>
            <a:r>
              <a:rPr lang="en-US" altLang="zh-CN" dirty="0"/>
              <a:t>, a Ph.D. student from the City University of Hong Kong. My supervisor is Prof. Yanni Sun. Today, I will share our work for microbial source</a:t>
            </a:r>
            <a:r>
              <a:rPr lang="zh-CN" altLang="en-US" dirty="0"/>
              <a:t> </a:t>
            </a:r>
            <a:r>
              <a:rPr lang="en-US" altLang="zh-CN" dirty="0"/>
              <a:t>tracking using non-negative matrix factorization.</a:t>
            </a:r>
            <a:endParaRPr lang="zh-CN" altLang="en-US" dirty="0"/>
          </a:p>
        </p:txBody>
      </p:sp>
      <p:sp>
        <p:nvSpPr>
          <p:cNvPr id="4" name="灯片编号占位符 3"/>
          <p:cNvSpPr>
            <a:spLocks noGrp="1"/>
          </p:cNvSpPr>
          <p:nvPr>
            <p:ph type="sldNum" sz="quarter" idx="10"/>
          </p:nvPr>
        </p:nvSpPr>
        <p:spPr/>
        <p:txBody>
          <a:bodyPr/>
          <a:lstStyle/>
          <a:p>
            <a:fld id="{F598D911-EFB1-497F-80C1-DFDDAEBC7074}" type="slidenum">
              <a:rPr lang="zh-CN" altLang="en-US" smtClean="0"/>
              <a:t>1</a:t>
            </a:fld>
            <a:endParaRPr lang="zh-CN" altLang="en-US"/>
          </a:p>
        </p:txBody>
      </p:sp>
    </p:spTree>
    <p:extLst>
      <p:ext uri="{BB962C8B-B14F-4D97-AF65-F5344CB8AC3E}">
        <p14:creationId xmlns:p14="http://schemas.microsoft.com/office/powerpoint/2010/main" val="1031639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kumimoji="1" lang="en-US" dirty="0"/>
              <a:t>(about 2mins)</a:t>
            </a:r>
          </a:p>
          <a:p>
            <a:r>
              <a:rPr kumimoji="1" lang="en-US" dirty="0"/>
              <a:t>In this problem, we try to find the values for W and H to minimize our objective function with some constraints. Because W and H have these constraints, optimizing them isn’t straightforward.</a:t>
            </a:r>
          </a:p>
          <a:p>
            <a:endParaRPr kumimoji="1" lang="en-US" dirty="0"/>
          </a:p>
          <a:p>
            <a:r>
              <a:rPr kumimoji="1" lang="en-US" dirty="0"/>
              <a:t>To address this, we use the ADMM algorithm. This algorithm breaks down the optimization process into more manageable parts by using auxiliary variables. This simplifies the optimization of W and H.</a:t>
            </a:r>
          </a:p>
          <a:p>
            <a:endParaRPr kumimoji="1" lang="en-US" dirty="0"/>
          </a:p>
          <a:p>
            <a:r>
              <a:rPr kumimoji="1" lang="en-US" dirty="0"/>
              <a:t>For example, imagine the yellow region represents our optimization region without considering constraints. The central point is the minimum value here. However, when we include the constraints (represented by the green region), the star shows the true minimum value we want.</a:t>
            </a:r>
          </a:p>
          <a:p>
            <a:endParaRPr kumimoji="1" lang="en-US" dirty="0"/>
          </a:p>
          <a:p>
            <a:r>
              <a:rPr kumimoji="1" lang="en-US" dirty="0"/>
              <a:t>In the optimization of H, we will ignore the green constraint. Instead, we mainly consider the component itself and the difference between H and its auxiliary variable H+. Similarly, when updating H+, we only consider non-negativity and normalization constraints, as well as the difference between H and H+. </a:t>
            </a:r>
          </a:p>
          <a:p>
            <a:endParaRPr kumimoji="1" lang="en-US" dirty="0"/>
          </a:p>
          <a:p>
            <a:r>
              <a:rPr kumimoji="1" lang="en-US" dirty="0"/>
              <a:t>By iteratively updating all these variables, we can estimate the optimal values for W and H. The graph here illustrates how the loss changes with each iteration.</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10</a:t>
            </a:fld>
            <a:endParaRPr lang="zh-CN" altLang="en-US"/>
          </a:p>
        </p:txBody>
      </p:sp>
    </p:spTree>
    <p:extLst>
      <p:ext uri="{BB962C8B-B14F-4D97-AF65-F5344CB8AC3E}">
        <p14:creationId xmlns:p14="http://schemas.microsoft.com/office/powerpoint/2010/main" val="122836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Let me show you some results.</a:t>
            </a:r>
            <a:endParaRPr kumimoji="1" lang="zh-CN" altLang="en-US" dirty="0"/>
          </a:p>
        </p:txBody>
      </p:sp>
      <p:sp>
        <p:nvSpPr>
          <p:cNvPr id="4" name="灯片编号占位符 3"/>
          <p:cNvSpPr>
            <a:spLocks noGrp="1"/>
          </p:cNvSpPr>
          <p:nvPr>
            <p:ph type="sldNum" sz="quarter" idx="5"/>
          </p:nvPr>
        </p:nvSpPr>
        <p:spPr/>
        <p:txBody>
          <a:bodyPr/>
          <a:lstStyle/>
          <a:p>
            <a:fld id="{F598D911-EFB1-497F-80C1-DFDDAEBC7074}" type="slidenum">
              <a:rPr lang="zh-CN" altLang="en-US" smtClean="0"/>
              <a:t>11</a:t>
            </a:fld>
            <a:endParaRPr lang="zh-CN" altLang="en-US"/>
          </a:p>
        </p:txBody>
      </p:sp>
    </p:spTree>
    <p:extLst>
      <p:ext uri="{BB962C8B-B14F-4D97-AF65-F5344CB8AC3E}">
        <p14:creationId xmlns:p14="http://schemas.microsoft.com/office/powerpoint/2010/main" val="2361076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conducted both simulated and real data experiments. In the experiments, we consider several factors like sources similarity, irrelevant sources, unknown sources and </a:t>
            </a:r>
            <a:r>
              <a:rPr lang="en-US" dirty="0" err="1"/>
              <a:t>ect</a:t>
            </a:r>
            <a:r>
              <a:rPr lang="en-US" dirty="0"/>
              <a:t>. </a:t>
            </a:r>
          </a:p>
          <a:p>
            <a:endParaRPr lang="en-US" dirty="0"/>
          </a:p>
          <a:p>
            <a:r>
              <a:rPr lang="en-US" dirty="0"/>
              <a:t>And we used the Jensen-Shannon divergence and the Pearson correlation to evaluate the accuracy of the estimated source proportions by our tool and these two tools. </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12</a:t>
            </a:fld>
            <a:endParaRPr lang="zh-CN" altLang="en-US"/>
          </a:p>
        </p:txBody>
      </p:sp>
    </p:spTree>
    <p:extLst>
      <p:ext uri="{BB962C8B-B14F-4D97-AF65-F5344CB8AC3E}">
        <p14:creationId xmlns:p14="http://schemas.microsoft.com/office/powerpoint/2010/main" val="1855478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the process to simulate the data. We used the taxa abundance of about 2000 sources from the Earth Microbiome Project. First, we selected some sources with specific similarities and assigned proportions to them. Like here the blue table and the orange table. Among these selected sources, some sources are labeled as irrelevant, meaning their proportions are zero, and some are labeled as unknown, so we don’t use them as reference. By mixing the taxa abundance of each source with the given proportions, we get the taxa abundance for the target sample. We then use multinomial sampling to obtain the observed taxa abundance of reference sources from the selected sources. The green and purple tables here are used as inputs for all the tools. Each time, we selected 20 sources to simulate the data. Among them, 5 are irrelevant, 5 are unknown, and in total 15 sources are as reference.</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13</a:t>
            </a:fld>
            <a:endParaRPr lang="zh-CN" altLang="en-US"/>
          </a:p>
        </p:txBody>
      </p:sp>
    </p:spTree>
    <p:extLst>
      <p:ext uri="{BB962C8B-B14F-4D97-AF65-F5344CB8AC3E}">
        <p14:creationId xmlns:p14="http://schemas.microsoft.com/office/powerpoint/2010/main" val="257160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two figures shows the performance of three tools with changes of inter-source similarity. We can see that our tool has better performance.</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14</a:t>
            </a:fld>
            <a:endParaRPr lang="zh-CN" altLang="en-US"/>
          </a:p>
        </p:txBody>
      </p:sp>
    </p:spTree>
    <p:extLst>
      <p:ext uri="{BB962C8B-B14F-4D97-AF65-F5344CB8AC3E}">
        <p14:creationId xmlns:p14="http://schemas.microsoft.com/office/powerpoint/2010/main" val="1856239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two figures represent the estimation of the total proportion of unknown sources. On the X-axis, we have the ground truth proportions, the Y-axis</a:t>
            </a:r>
            <a:r>
              <a:rPr lang="zh-CN" altLang="en-US" dirty="0"/>
              <a:t> </a:t>
            </a:r>
            <a:r>
              <a:rPr lang="en-US" altLang="zh-CN" dirty="0"/>
              <a:t>is</a:t>
            </a:r>
            <a:r>
              <a:rPr lang="en-US" dirty="0"/>
              <a:t> the estimated proportions. The first figure shows that all tools accurately estimated the proportion of unknown sources when the sources divergence is high. However, as sources become more similar, </a:t>
            </a:r>
            <a:r>
              <a:rPr lang="en-US" dirty="0" err="1"/>
              <a:t>SourceTracker</a:t>
            </a:r>
            <a:r>
              <a:rPr lang="en-US" dirty="0"/>
              <a:t> and FEAST underestimated the proportion of unknown </a:t>
            </a:r>
            <a:r>
              <a:rPr lang="en-US" dirty="0" err="1"/>
              <a:t>sources,while</a:t>
            </a:r>
            <a:r>
              <a:rPr lang="en-US" dirty="0"/>
              <a:t> overestimated other sources </a:t>
            </a:r>
            <a:r>
              <a:rPr lang="en-US" altLang="zh-CN" dirty="0"/>
              <a:t>significantly</a:t>
            </a:r>
            <a:r>
              <a:rPr lang="en-US" dirty="0"/>
              <a:t>. Our tool has the better performance in estimating the proportion of unknown sources.</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15</a:t>
            </a:fld>
            <a:endParaRPr lang="zh-CN" altLang="en-US"/>
          </a:p>
        </p:txBody>
      </p:sp>
    </p:spTree>
    <p:extLst>
      <p:ext uri="{BB962C8B-B14F-4D97-AF65-F5344CB8AC3E}">
        <p14:creationId xmlns:p14="http://schemas.microsoft.com/office/powerpoint/2010/main" val="190800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figures here show how the three tools estimate the proportions of irrelevant sources. Ideally, we want the estimations to be zero as they are irrelevant. Our tool assigns almost zero proportion to most irrelevant sources. As sources become more similar, FEAST and </a:t>
            </a:r>
            <a:r>
              <a:rPr lang="en-US" dirty="0" err="1"/>
              <a:t>SourceTracker</a:t>
            </a:r>
            <a:r>
              <a:rPr lang="en-US" dirty="0"/>
              <a:t> tend to assign larger proportions to many irrelevant sources. Thus, our tool has better performance in identifying irrelevant sources.</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16</a:t>
            </a:fld>
            <a:endParaRPr lang="zh-CN" altLang="en-US"/>
          </a:p>
        </p:txBody>
      </p:sp>
    </p:spTree>
    <p:extLst>
      <p:ext uri="{BB962C8B-B14F-4D97-AF65-F5344CB8AC3E}">
        <p14:creationId xmlns:p14="http://schemas.microsoft.com/office/powerpoint/2010/main" val="2306040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a real data experiment. We have 7 fecal samples and 29 samples from different sources. Both tools had similar estimations of the tube source, while FEAST estimated more sources. To understand why our tool did not estimate these sources, we checked the taxa abundance of the reference samples and the target samples. We found that samples from sources other than the tube source contained many taxa. These taxa are abundant in the reference sources but missing in the target samples. This indicates that these sources may be irrelevant, so our tool assigned zero proportions to them. However, it is also possible that these sources are relevant, and the missing of these taxa in the target samples is due to sequencing issues. To </a:t>
            </a:r>
            <a:r>
              <a:rPr lang="en-US" altLang="zh-CN" dirty="0"/>
              <a:t>further </a:t>
            </a:r>
            <a:r>
              <a:rPr lang="en-US" dirty="0"/>
              <a:t>investigate, we conducted simulated experiments to simulate these two scenarios.</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17</a:t>
            </a:fld>
            <a:endParaRPr lang="zh-CN" altLang="en-US"/>
          </a:p>
        </p:txBody>
      </p:sp>
    </p:spTree>
    <p:extLst>
      <p:ext uri="{BB962C8B-B14F-4D97-AF65-F5344CB8AC3E}">
        <p14:creationId xmlns:p14="http://schemas.microsoft.com/office/powerpoint/2010/main" val="232592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Suppose the target samples indeed have more sources as shown here. Then, we only reserved certain proportion of dominant taxa in the target samples and used the modified taxa abundance as input. We can see that, when 80% of low abundance taxa were removed, our tool took these low-proportion sources as irrelevant Because they have many taxa that are missing in the target samples. FEAST can identify these sources, even many taxa were removed. But it tended to overestimate the proportions of reference sources while underestimate the unknown sources. </a:t>
            </a:r>
            <a:r>
              <a:rPr lang="en-US" altLang="zh-CN" dirty="0"/>
              <a:t>In contrast, our tool has the good estimations for the unknown sources even many taxa were removed. </a:t>
            </a:r>
            <a:endParaRPr lang="en-US" dirty="0"/>
          </a:p>
          <a:p>
            <a:r>
              <a:rPr lang="en-US" dirty="0"/>
              <a:t>This is consistent with the previous simulated experiments. </a:t>
            </a:r>
          </a:p>
          <a:p>
            <a:r>
              <a:rPr lang="en-US" dirty="0"/>
              <a:t>If users want to identify more sources as much as possible in this situation, we provided a strategy to find out more sources.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18</a:t>
            </a:fld>
            <a:endParaRPr lang="zh-CN" altLang="en-US"/>
          </a:p>
        </p:txBody>
      </p:sp>
    </p:spTree>
    <p:extLst>
      <p:ext uri="{BB962C8B-B14F-4D97-AF65-F5344CB8AC3E}">
        <p14:creationId xmlns:p14="http://schemas.microsoft.com/office/powerpoint/2010/main" val="2703270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I mentioned before, the rich taxa in the reference sources but missing in the targe samples may indicate that these sources are irrelevant. So, we simulated this scenario and tested two tools. We can see that FEAST overestimated the proportions of irrelevant sources because these sources also share some taxa with the target samples. Our tool assigned much smaller proportions to the irrelevant sources. So, these experiments show that our tool prefers accurate estimation of sources proportions while FEAST tended to find out more relevant sources with the sacrifice</a:t>
            </a:r>
            <a:r>
              <a:rPr lang="zh-CN" altLang="en-US" dirty="0"/>
              <a:t> </a:t>
            </a:r>
            <a:r>
              <a:rPr lang="en-US" altLang="zh-CN" dirty="0"/>
              <a:t>of estimating proportions.</a:t>
            </a:r>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19</a:t>
            </a:fld>
            <a:endParaRPr lang="zh-CN" altLang="en-US"/>
          </a:p>
        </p:txBody>
      </p:sp>
    </p:spTree>
    <p:extLst>
      <p:ext uri="{BB962C8B-B14F-4D97-AF65-F5344CB8AC3E}">
        <p14:creationId xmlns:p14="http://schemas.microsoft.com/office/powerpoint/2010/main" val="364286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solidFill>
                  <a:srgbClr val="0E0E0E"/>
                </a:solidFill>
                <a:effectLst/>
                <a:latin typeface=".SF NS"/>
              </a:rPr>
              <a:t>Here is a picture showing a river flowing into a lake. Along the river, there are industrial sites, farms, and residential areas. One day, people noticed that the water quality in the lake had gotten worse due to microbial pollution. To determine the source of this pollution, researchers sampled the lake and the surrounding areas to find out where the microbial contamination was coming from.</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a:t>
            </a:fld>
            <a:endParaRPr lang="zh-CN" altLang="en-US"/>
          </a:p>
        </p:txBody>
      </p:sp>
    </p:spTree>
    <p:extLst>
      <p:ext uri="{BB962C8B-B14F-4D97-AF65-F5344CB8AC3E}">
        <p14:creationId xmlns:p14="http://schemas.microsoft.com/office/powerpoint/2010/main" val="2380261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strategy is to only use the taxa abundance of the observed taxa in the target sample for reference sources. Our tool output more sources as relevant. Details can be found in the supplementary file in our paper.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20</a:t>
            </a:fld>
            <a:endParaRPr lang="zh-CN" altLang="en-US"/>
          </a:p>
        </p:txBody>
      </p:sp>
    </p:spTree>
    <p:extLst>
      <p:ext uri="{BB962C8B-B14F-4D97-AF65-F5344CB8AC3E}">
        <p14:creationId xmlns:p14="http://schemas.microsoft.com/office/powerpoint/2010/main" val="100606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conclusion, we developed a tool for microbial source tracking. The tool utilize a non-negative matrix factorization method to analyze the taxa abundance of the targe samples and the reference sources and output the contributions of sources. The experiments demonstrate our tool output more accurate estimation of source proportions especially the unknown sources. </a:t>
            </a:r>
          </a:p>
          <a:p>
            <a:r>
              <a:rPr lang="en-US" dirty="0"/>
              <a:t>Our tool is available here. You can also scan the QR code to the website.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21</a:t>
            </a:fld>
            <a:endParaRPr lang="zh-CN" altLang="en-US"/>
          </a:p>
        </p:txBody>
      </p:sp>
    </p:spTree>
    <p:extLst>
      <p:ext uri="{BB962C8B-B14F-4D97-AF65-F5344CB8AC3E}">
        <p14:creationId xmlns:p14="http://schemas.microsoft.com/office/powerpoint/2010/main" val="1645678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Finally, I would like to acknowledge the funding support from GRF and City University of Hong Kong. And thanks to our group members especially my supervisor Prof. Sun. Here is the QR code of our group website. And I would like to acknowledge the contribution of </a:t>
            </a:r>
            <a:r>
              <a:rPr lang="en-US" dirty="0" err="1"/>
              <a:t>Ziyi</a:t>
            </a:r>
            <a:r>
              <a:rPr lang="en-US" dirty="0"/>
              <a:t> Huang. He is one of the co-first author of this work. Thanks for your attention!</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22</a:t>
            </a:fld>
            <a:endParaRPr lang="zh-CN" altLang="en-US"/>
          </a:p>
        </p:txBody>
      </p:sp>
    </p:spTree>
    <p:extLst>
      <p:ext uri="{BB962C8B-B14F-4D97-AF65-F5344CB8AC3E}">
        <p14:creationId xmlns:p14="http://schemas.microsoft.com/office/powerpoint/2010/main" val="416143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23</a:t>
            </a:fld>
            <a:endParaRPr lang="zh-CN" altLang="en-US"/>
          </a:p>
        </p:txBody>
      </p:sp>
    </p:spTree>
    <p:extLst>
      <p:ext uri="{BB962C8B-B14F-4D97-AF65-F5344CB8AC3E}">
        <p14:creationId xmlns:p14="http://schemas.microsoft.com/office/powerpoint/2010/main" val="3446182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24</a:t>
            </a:fld>
            <a:endParaRPr lang="zh-CN" altLang="en-US"/>
          </a:p>
        </p:txBody>
      </p:sp>
    </p:spTree>
    <p:extLst>
      <p:ext uri="{BB962C8B-B14F-4D97-AF65-F5344CB8AC3E}">
        <p14:creationId xmlns:p14="http://schemas.microsoft.com/office/powerpoint/2010/main" val="2776905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25</a:t>
            </a:fld>
            <a:endParaRPr lang="zh-CN" altLang="en-US"/>
          </a:p>
        </p:txBody>
      </p:sp>
    </p:spTree>
    <p:extLst>
      <p:ext uri="{BB962C8B-B14F-4D97-AF65-F5344CB8AC3E}">
        <p14:creationId xmlns:p14="http://schemas.microsoft.com/office/powerpoint/2010/main" val="26275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26</a:t>
            </a:fld>
            <a:endParaRPr lang="zh-CN" altLang="en-US"/>
          </a:p>
        </p:txBody>
      </p:sp>
    </p:spTree>
    <p:extLst>
      <p:ext uri="{BB962C8B-B14F-4D97-AF65-F5344CB8AC3E}">
        <p14:creationId xmlns:p14="http://schemas.microsoft.com/office/powerpoint/2010/main" val="216730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story, the microbiomes in the lake sample may come from multiple sources. Microbial source tracking helps us determine the proportion of each source in the sample. This method has many applications, like identifying contamination, as I just mentioned. We can also use it to analyze microbial interactions.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3</a:t>
            </a:fld>
            <a:endParaRPr lang="zh-CN" altLang="en-US"/>
          </a:p>
        </p:txBody>
      </p:sp>
    </p:spTree>
    <p:extLst>
      <p:ext uri="{BB962C8B-B14F-4D97-AF65-F5344CB8AC3E}">
        <p14:creationId xmlns:p14="http://schemas.microsoft.com/office/powerpoint/2010/main" val="105986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an example of tracking laboratory contamination. We have a target sample and some possible contamination sources. By performing sequencing and taxonomic profiling, we get the taxa abundance for each potential source and the target sample. In this table, the numbers represent the read counts of taxa. If the target sample is contaminated by some sources in the lab, it will likely share some common taxa with those sources. By analyzing the taxa abundance, we can determine the contributions of each source, as shown in this pie chart.</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4</a:t>
            </a:fld>
            <a:endParaRPr lang="zh-CN" altLang="en-US"/>
          </a:p>
        </p:txBody>
      </p:sp>
    </p:spTree>
    <p:extLst>
      <p:ext uri="{BB962C8B-B14F-4D97-AF65-F5344CB8AC3E}">
        <p14:creationId xmlns:p14="http://schemas.microsoft.com/office/powerpoint/2010/main" val="184861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a:t>
            </a:r>
            <a:r>
              <a:rPr lang="en-US" altLang="zh-CN" dirty="0"/>
              <a:t>accurately </a:t>
            </a:r>
            <a:r>
              <a:rPr lang="en-US" dirty="0"/>
              <a:t>estimating the source contributions to the target sample from their taxa abundance is not easy.</a:t>
            </a:r>
          </a:p>
          <a:p>
            <a:endParaRPr lang="en-US" dirty="0"/>
          </a:p>
          <a:p>
            <a:r>
              <a:rPr lang="en-US" dirty="0"/>
              <a:t>First, there may exist irrelevant sources. If they share some taxa with the target sample, identifying them from true sources becomes challenging.</a:t>
            </a:r>
          </a:p>
          <a:p>
            <a:r>
              <a:rPr lang="en-US" dirty="0"/>
              <a:t>Second, the reference sources might not cover all contributing sources to the target sample, so we need to estimate the proportion of unknown sources.</a:t>
            </a:r>
          </a:p>
          <a:p>
            <a:r>
              <a:rPr lang="en-US" dirty="0"/>
              <a:t>Third, some sources have similar microbial distributions. So, estimating their proportions is not trivial. </a:t>
            </a:r>
          </a:p>
          <a:p>
            <a:r>
              <a:rPr lang="en-US" dirty="0"/>
              <a:t>And, sequencing noise can affect taxonomic profiling, further complicating source tracking.</a:t>
            </a:r>
          </a:p>
          <a:p>
            <a:endParaRPr lang="en-US" dirty="0"/>
          </a:p>
          <a:p>
            <a:r>
              <a:rPr lang="en-US" dirty="0"/>
              <a:t>Here are two </a:t>
            </a:r>
            <a:r>
              <a:rPr lang="en-US" altLang="zh-CN" dirty="0"/>
              <a:t>microbial source tracking </a:t>
            </a:r>
            <a:r>
              <a:rPr lang="en-US" dirty="0"/>
              <a:t>tools. They’re widely used to estimate the proportions of sources in a target sample. But despite their popularity, they can sometimes give very different results because of the challenges I just mentioned. So, accurately estimating the contributions of sources, especially the unknown sources, is still a challenging task.</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5</a:t>
            </a:fld>
            <a:endParaRPr lang="zh-CN" altLang="en-US"/>
          </a:p>
        </p:txBody>
      </p:sp>
    </p:spTree>
    <p:extLst>
      <p:ext uri="{BB962C8B-B14F-4D97-AF65-F5344CB8AC3E}">
        <p14:creationId xmlns:p14="http://schemas.microsoft.com/office/powerpoint/2010/main" val="98795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In the following slides, I will share our method for microbial source tracking using non-negative matrix factorization.</a:t>
            </a:r>
            <a:endParaRPr kumimoji="1" lang="zh-CN" altLang="en-US" dirty="0"/>
          </a:p>
        </p:txBody>
      </p:sp>
      <p:sp>
        <p:nvSpPr>
          <p:cNvPr id="4" name="灯片编号占位符 3"/>
          <p:cNvSpPr>
            <a:spLocks noGrp="1"/>
          </p:cNvSpPr>
          <p:nvPr>
            <p:ph type="sldNum" sz="quarter" idx="5"/>
          </p:nvPr>
        </p:nvSpPr>
        <p:spPr/>
        <p:txBody>
          <a:bodyPr/>
          <a:lstStyle/>
          <a:p>
            <a:fld id="{F598D911-EFB1-497F-80C1-DFDDAEBC7074}" type="slidenum">
              <a:rPr lang="zh-CN" altLang="en-US" smtClean="0"/>
              <a:t>6</a:t>
            </a:fld>
            <a:endParaRPr lang="zh-CN" altLang="en-US"/>
          </a:p>
        </p:txBody>
      </p:sp>
    </p:spTree>
    <p:extLst>
      <p:ext uri="{BB962C8B-B14F-4D97-AF65-F5344CB8AC3E}">
        <p14:creationId xmlns:p14="http://schemas.microsoft.com/office/powerpoint/2010/main" val="393684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non-negative matrix factorization problem, our goal is to break down the taxa abundance matrix of the target sample into two matrices. The blue one represents the normalized taxa abundance distribution for each potential source. The orange one shows the proportions of each source contributing to the target sample. To estimate the proportion of unknown sources, we add a column for the taxa abundance distribution of unknown sources in the blue matrix and an extra entry for the proportion of unknown sources in the orange matrix. Because we don’t know the exact number of unknown sources, we only estimate their total proportion.</a:t>
            </a:r>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7</a:t>
            </a:fld>
            <a:endParaRPr lang="zh-CN" altLang="en-US"/>
          </a:p>
        </p:txBody>
      </p:sp>
    </p:spTree>
    <p:extLst>
      <p:ext uri="{BB962C8B-B14F-4D97-AF65-F5344CB8AC3E}">
        <p14:creationId xmlns:p14="http://schemas.microsoft.com/office/powerpoint/2010/main" val="95476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matrix factorization, it is difficult to obtain the desire the blue matrix without the any reference. So, we added a constraint that the taxa abundance distribution should be similar to the given observed taxa abundance of the reference sources. We don't have the observed taxa abundance for unknown sources, so the constraint was not applied to the last column in the blue matrix. This is the overview of our tool called </a:t>
            </a:r>
            <a:r>
              <a:rPr lang="en-US" dirty="0" err="1"/>
              <a:t>SourceID</a:t>
            </a:r>
            <a:r>
              <a:rPr lang="en-US" dirty="0"/>
              <a:t>-NMF. The input to it are the normalized taxa abundance of reference sources and a target sample. Then, it output the estimating proportions of each reference source and the unknown source. </a:t>
            </a:r>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8</a:t>
            </a:fld>
            <a:endParaRPr lang="zh-CN" altLang="en-US"/>
          </a:p>
        </p:txBody>
      </p:sp>
    </p:spTree>
    <p:extLst>
      <p:ext uri="{BB962C8B-B14F-4D97-AF65-F5344CB8AC3E}">
        <p14:creationId xmlns:p14="http://schemas.microsoft.com/office/powerpoint/2010/main" val="32560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our optimization problem. The orange component is the matrix factorization part, the blue component is the constraint on the reference sources. And the values in the matrix should be non-negative and normalized.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SabonLTPro"/>
              </a:rPr>
              <a:t>Frobenius</a:t>
            </a:r>
            <a:r>
              <a:rPr lang="en-HK" sz="1800" dirty="0">
                <a:effectLst/>
                <a:latin typeface="SabonLTPro"/>
              </a:rPr>
              <a:t> Norm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SabonLTPro"/>
              </a:rPr>
              <a:t>Hadamard product operator </a:t>
            </a:r>
            <a:endParaRPr lang="en-HK" dirty="0"/>
          </a:p>
          <a:p>
            <a:endParaRPr lang="en-US" dirty="0"/>
          </a:p>
        </p:txBody>
      </p:sp>
      <p:sp>
        <p:nvSpPr>
          <p:cNvPr id="4" name="Slide Number Placeholder 3"/>
          <p:cNvSpPr>
            <a:spLocks noGrp="1"/>
          </p:cNvSpPr>
          <p:nvPr>
            <p:ph type="sldNum" sz="quarter" idx="5"/>
          </p:nvPr>
        </p:nvSpPr>
        <p:spPr/>
        <p:txBody>
          <a:bodyPr/>
          <a:lstStyle/>
          <a:p>
            <a:fld id="{F598D911-EFB1-497F-80C1-DFDDAEBC7074}" type="slidenum">
              <a:rPr lang="zh-CN" altLang="en-US" smtClean="0"/>
              <a:t>9</a:t>
            </a:fld>
            <a:endParaRPr lang="zh-CN" altLang="en-US"/>
          </a:p>
        </p:txBody>
      </p:sp>
    </p:spTree>
    <p:extLst>
      <p:ext uri="{BB962C8B-B14F-4D97-AF65-F5344CB8AC3E}">
        <p14:creationId xmlns:p14="http://schemas.microsoft.com/office/powerpoint/2010/main" val="140855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DA9B319-8267-5F48-B9C9-F526D21B92E1}" type="datetime1">
              <a:rPr lang="zh-CN" altLang="en-US" smtClean="0"/>
              <a:t>2024/7/12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353445" y="676451"/>
            <a:ext cx="2743200" cy="365125"/>
          </a:xfrm>
        </p:spPr>
        <p:txBody>
          <a:bodyPr/>
          <a:lstStyle>
            <a:lvl1pPr>
              <a:defRPr sz="2000">
                <a:solidFill>
                  <a:schemeClr val="bg1"/>
                </a:solidFill>
              </a:defRPr>
            </a:lvl1pPr>
          </a:lstStyle>
          <a:p>
            <a:fld id="{BB3FDA5E-6C12-4BB4-9E17-838C360467A1}" type="slidenum">
              <a:rPr lang="zh-CN" altLang="en-US" smtClean="0"/>
              <a:pPr/>
              <a:t>‹#›</a:t>
            </a:fld>
            <a:endParaRPr lang="zh-CN" altLang="en-US" dirty="0"/>
          </a:p>
        </p:txBody>
      </p:sp>
    </p:spTree>
    <p:extLst>
      <p:ext uri="{BB962C8B-B14F-4D97-AF65-F5344CB8AC3E}">
        <p14:creationId xmlns:p14="http://schemas.microsoft.com/office/powerpoint/2010/main" val="2533761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1B0945E-3CF8-5C4D-924A-574C8A9EF11F}" type="datetime1">
              <a:rPr lang="zh-CN" altLang="en-US" smtClean="0"/>
              <a:t>2024/7/12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881403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66CE91-6324-C345-9EEB-E6EE143E28EB}" type="datetime1">
              <a:rPr lang="zh-CN" altLang="en-US" smtClean="0"/>
              <a:t>2024/7/12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89109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42FB46E-1ED4-0044-BD35-E06D08E8C6EC}" type="datetime1">
              <a:rPr lang="zh-CN" altLang="en-US" smtClean="0"/>
              <a:t>2024/7/12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00384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09D2FAE-64E7-2945-89C3-033B24E66856}" type="datetime1">
              <a:rPr lang="zh-CN" altLang="en-US" smtClean="0"/>
              <a:t>2024/7/12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324387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35C9F48-8315-214B-8527-EFE240C3BB68}" type="datetime1">
              <a:rPr lang="zh-CN" altLang="en-US" smtClean="0"/>
              <a:t>2024/7/12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340564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710C63-69DB-0246-8EAD-9A1F989DA4CC}" type="datetime1">
              <a:rPr lang="zh-CN" altLang="en-US" smtClean="0"/>
              <a:t>2024/7/12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202739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3C38E1-05BA-244D-8CB1-70BBA96E2B31}" type="datetime1">
              <a:rPr lang="zh-CN" altLang="en-US" smtClean="0"/>
              <a:t>2024/7/12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213795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0199B8-C55D-7943-9695-3F058DB09AED}" type="datetime1">
              <a:rPr lang="zh-CN" altLang="en-US" smtClean="0"/>
              <a:t>2024/7/12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45127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B82DB37-D78B-DE4A-99AA-40F0C0375F08}" type="datetime1">
              <a:rPr lang="zh-CN" altLang="en-US" smtClean="0"/>
              <a:t>2024/7/12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179894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B4CE1AE-EFD1-B845-B354-9B8C7A940B7A}" type="datetime1">
              <a:rPr lang="zh-CN" altLang="en-US" smtClean="0"/>
              <a:t>2024/7/12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4031842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66AA2-57F1-2243-95CE-4568DB5D6B97}" type="datetime1">
              <a:rPr lang="zh-CN" altLang="en-US" smtClean="0"/>
              <a:t>2024/7/12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3FDA5E-6C12-4BB4-9E17-838C360467A1}" type="slidenum">
              <a:rPr lang="zh-CN" altLang="en-US" smtClean="0"/>
              <a:t>‹#›</a:t>
            </a:fld>
            <a:endParaRPr lang="zh-CN" altLang="en-US"/>
          </a:p>
        </p:txBody>
      </p:sp>
    </p:spTree>
    <p:extLst>
      <p:ext uri="{BB962C8B-B14F-4D97-AF65-F5344CB8AC3E}">
        <p14:creationId xmlns:p14="http://schemas.microsoft.com/office/powerpoint/2010/main" val="26730338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10.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1.xml"/><Relationship Id="rId16" Type="http://schemas.openxmlformats.org/officeDocument/2006/relationships/image" Target="../media/image35.png"/><Relationship Id="rId1" Type="http://schemas.openxmlformats.org/officeDocument/2006/relationships/tags" Target="../tags/tag8.xml"/><Relationship Id="rId11" Type="http://schemas.openxmlformats.org/officeDocument/2006/relationships/image" Target="../media/image27.emf"/><Relationship Id="rId5" Type="http://schemas.openxmlformats.org/officeDocument/2006/relationships/image" Target="../media/image29.png"/><Relationship Id="rId15" Type="http://schemas.openxmlformats.org/officeDocument/2006/relationships/image" Target="../media/image34.png"/><Relationship Id="rId10" Type="http://schemas.openxmlformats.org/officeDocument/2006/relationships/image" Target="../media/image290.png"/><Relationship Id="rId4" Type="http://schemas.openxmlformats.org/officeDocument/2006/relationships/image" Target="../media/image28.png"/><Relationship Id="rId9" Type="http://schemas.openxmlformats.org/officeDocument/2006/relationships/image" Target="../media/image280.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13.xml"/><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00.png"/><Relationship Id="rId11" Type="http://schemas.openxmlformats.org/officeDocument/2006/relationships/image" Target="../media/image16.svg"/><Relationship Id="rId10" Type="http://schemas.openxmlformats.org/officeDocument/2006/relationships/image" Target="../media/image15.png"/><Relationship Id="rId9"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39.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45.emf"/><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notesSlide" Target="../notesSlides/notesSlide4.xml"/><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slideLayout" Target="../slideLayouts/slideLayout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3.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0.png"/><Relationship Id="rId19" Type="http://schemas.openxmlformats.org/officeDocument/2006/relationships/image" Target="../media/image18.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 Id="rId22"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21.png"/><Relationship Id="rId2" Type="http://schemas.openxmlformats.org/officeDocument/2006/relationships/slideLayout" Target="../slideLayouts/slideLayout1.xml"/><Relationship Id="rId16" Type="http://schemas.openxmlformats.org/officeDocument/2006/relationships/image" Target="../media/image20.png"/><Relationship Id="rId1" Type="http://schemas.openxmlformats.org/officeDocument/2006/relationships/tags" Target="../tags/tag4.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25.png"/><Relationship Id="rId3" Type="http://schemas.openxmlformats.org/officeDocument/2006/relationships/notesSlide" Target="../notesSlides/notesSlide7.xml"/><Relationship Id="rId7" Type="http://schemas.openxmlformats.org/officeDocument/2006/relationships/image" Target="../media/image7.png"/><Relationship Id="rId12" Type="http://schemas.microsoft.com/office/2007/relationships/hdphoto" Target="../media/hdphoto2.wdp"/><Relationship Id="rId17"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24.png"/><Relationship Id="rId20" Type="http://schemas.microsoft.com/office/2007/relationships/hdphoto" Target="../media/hdphoto4.wdp"/><Relationship Id="rId1" Type="http://schemas.openxmlformats.org/officeDocument/2006/relationships/tags" Target="../tags/tag5.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231.png"/><Relationship Id="rId10" Type="http://schemas.openxmlformats.org/officeDocument/2006/relationships/image" Target="../media/image23.png"/><Relationship Id="rId19" Type="http://schemas.microsoft.com/office/2007/relationships/hdphoto" Target="../media/hdphoto3.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140.png"/><Relationship Id="rId3" Type="http://schemas.openxmlformats.org/officeDocument/2006/relationships/notesSlide" Target="../notesSlides/notesSlide8.xml"/><Relationship Id="rId21" Type="http://schemas.microsoft.com/office/2007/relationships/hdphoto" Target="../media/hdphoto3.wdp"/><Relationship Id="rId7" Type="http://schemas.openxmlformats.org/officeDocument/2006/relationships/image" Target="../media/image7.png"/><Relationship Id="rId12" Type="http://schemas.microsoft.com/office/2007/relationships/hdphoto" Target="../media/hdphoto2.wdp"/><Relationship Id="rId17" Type="http://schemas.openxmlformats.org/officeDocument/2006/relationships/image" Target="../media/image130.png"/><Relationship Id="rId2" Type="http://schemas.openxmlformats.org/officeDocument/2006/relationships/slideLayout" Target="../slideLayouts/slideLayout1.xml"/><Relationship Id="rId20" Type="http://schemas.openxmlformats.org/officeDocument/2006/relationships/image" Target="../media/image25.png"/><Relationship Id="rId1" Type="http://schemas.openxmlformats.org/officeDocument/2006/relationships/tags" Target="../tags/tag6.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23" Type="http://schemas.microsoft.com/office/2007/relationships/hdphoto" Target="../media/hdphoto1.wdp"/><Relationship Id="rId10" Type="http://schemas.openxmlformats.org/officeDocument/2006/relationships/image" Target="../media/image23.png"/><Relationship Id="rId19"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9704" y="1878788"/>
            <a:ext cx="10730925" cy="1323439"/>
          </a:xfrm>
          <a:prstGeom prst="rect">
            <a:avLst/>
          </a:prstGeom>
        </p:spPr>
        <p:txBody>
          <a:bodyPr wrap="square">
            <a:spAutoFit/>
          </a:bodyPr>
          <a:lstStyle/>
          <a:p>
            <a:pPr algn="ctr"/>
            <a:r>
              <a:rPr lang="en-US" altLang="zh-CN" sz="4000" b="1" dirty="0">
                <a:solidFill>
                  <a:srgbClr val="660033"/>
                </a:solidFill>
                <a:effectLst>
                  <a:outerShdw blurRad="38100" dist="38100" dir="2700000" algn="tl">
                    <a:srgbClr val="000000">
                      <a:alpha val="43137"/>
                    </a:srgbClr>
                  </a:outerShdw>
                </a:effectLst>
                <a:latin typeface="+mj-lt"/>
                <a:ea typeface="+mj-ea"/>
                <a:cs typeface="+mj-cs"/>
              </a:rPr>
              <a:t>Towards more accurate microbial source tracking via non-negative matrix factorization (NMF)</a:t>
            </a:r>
            <a:endParaRPr lang="zh-CN" altLang="en-US" sz="4000" b="1" dirty="0">
              <a:solidFill>
                <a:srgbClr val="660033"/>
              </a:solidFill>
              <a:effectLst>
                <a:outerShdw blurRad="38100" dist="38100" dir="2700000" algn="tl">
                  <a:srgbClr val="000000">
                    <a:alpha val="43137"/>
                  </a:srgbClr>
                </a:outerShdw>
              </a:effectLst>
              <a:latin typeface="+mj-lt"/>
              <a:ea typeface="+mj-ea"/>
              <a:cs typeface="+mj-cs"/>
            </a:endParaRPr>
          </a:p>
        </p:txBody>
      </p:sp>
      <p:sp>
        <p:nvSpPr>
          <p:cNvPr id="13" name="矩形 12"/>
          <p:cNvSpPr/>
          <p:nvPr/>
        </p:nvSpPr>
        <p:spPr>
          <a:xfrm>
            <a:off x="3689031" y="3402281"/>
            <a:ext cx="4813947" cy="461665"/>
          </a:xfrm>
          <a:prstGeom prst="rect">
            <a:avLst/>
          </a:prstGeom>
        </p:spPr>
        <p:txBody>
          <a:bodyPr wrap="none">
            <a:spAutoFit/>
          </a:bodyPr>
          <a:lstStyle/>
          <a:p>
            <a:pPr algn="ctr"/>
            <a:r>
              <a:rPr lang="en-US" altLang="zh-CN" sz="2400" b="1" dirty="0" err="1"/>
              <a:t>Ziyi</a:t>
            </a:r>
            <a:r>
              <a:rPr lang="en-US" altLang="zh-CN" sz="2400" b="1" dirty="0"/>
              <a:t> Huang</a:t>
            </a:r>
            <a:r>
              <a:rPr lang="en-US" altLang="zh-CN" sz="2400" b="1" baseline="30000" dirty="0"/>
              <a:t>+</a:t>
            </a:r>
            <a:r>
              <a:rPr lang="en-US" altLang="zh-CN" sz="2400" b="1" dirty="0"/>
              <a:t>, </a:t>
            </a:r>
            <a:r>
              <a:rPr lang="en-US" altLang="zh-CN" sz="2400" b="1" dirty="0" err="1"/>
              <a:t>Dehan</a:t>
            </a:r>
            <a:r>
              <a:rPr lang="en-US" altLang="zh-CN" sz="2400" b="1" dirty="0"/>
              <a:t> Cai</a:t>
            </a:r>
            <a:r>
              <a:rPr lang="en-US" altLang="zh-CN" sz="2400" b="1" baseline="30000" dirty="0"/>
              <a:t>+</a:t>
            </a:r>
            <a:r>
              <a:rPr lang="en-US" altLang="zh-CN" sz="2400" b="1" dirty="0"/>
              <a:t>, </a:t>
            </a:r>
            <a:r>
              <a:rPr lang="en-US" altLang="zh-CN" sz="2400" b="1" u="sng" dirty="0"/>
              <a:t>Yanni Sun</a:t>
            </a:r>
            <a:r>
              <a:rPr lang="zh-CN" altLang="en-US" sz="2400" b="1" u="sng" dirty="0"/>
              <a:t>*</a:t>
            </a:r>
            <a:endParaRPr lang="en-US" altLang="zh-CN" sz="2400" u="sng" dirty="0"/>
          </a:p>
        </p:txBody>
      </p:sp>
      <p:sp>
        <p:nvSpPr>
          <p:cNvPr id="17" name="文本框 16">
            <a:extLst>
              <a:ext uri="{FF2B5EF4-FFF2-40B4-BE49-F238E27FC236}">
                <a16:creationId xmlns:a16="http://schemas.microsoft.com/office/drawing/2014/main" id="{61E2C0DB-956D-EA75-D5DE-1C1304E6C902}"/>
              </a:ext>
            </a:extLst>
          </p:cNvPr>
          <p:cNvSpPr txBox="1"/>
          <p:nvPr/>
        </p:nvSpPr>
        <p:spPr>
          <a:xfrm>
            <a:off x="4128475" y="4168745"/>
            <a:ext cx="3761105" cy="1154162"/>
          </a:xfrm>
          <a:prstGeom prst="rect">
            <a:avLst/>
          </a:prstGeom>
          <a:noFill/>
        </p:spPr>
        <p:txBody>
          <a:bodyPr wrap="square">
            <a:spAutoFit/>
          </a:bodyPr>
          <a:lstStyle/>
          <a:p>
            <a:pPr algn="ctr"/>
            <a:r>
              <a:rPr lang="en-US" altLang="zh-CN" sz="2300" dirty="0"/>
              <a:t>City University of Hong Kong</a:t>
            </a:r>
          </a:p>
          <a:p>
            <a:pPr algn="ctr"/>
            <a:r>
              <a:rPr lang="en-US" altLang="zh-CN" sz="2300" dirty="0"/>
              <a:t>https://</a:t>
            </a:r>
            <a:r>
              <a:rPr lang="en-US" altLang="zh-CN" sz="2300" dirty="0" err="1"/>
              <a:t>yannisun.github.io</a:t>
            </a:r>
            <a:r>
              <a:rPr lang="en-US" altLang="zh-CN" sz="2300" dirty="0"/>
              <a:t>/</a:t>
            </a:r>
          </a:p>
          <a:p>
            <a:pPr algn="ctr"/>
            <a:r>
              <a:rPr lang="en-US" altLang="zh-CN" sz="2300" dirty="0"/>
              <a:t>July 13, 2024</a:t>
            </a:r>
          </a:p>
        </p:txBody>
      </p:sp>
      <p:sp>
        <p:nvSpPr>
          <p:cNvPr id="2" name="灯片编号占位符 1">
            <a:extLst>
              <a:ext uri="{FF2B5EF4-FFF2-40B4-BE49-F238E27FC236}">
                <a16:creationId xmlns:a16="http://schemas.microsoft.com/office/drawing/2014/main" id="{3364C7E8-234F-8305-3AC2-1014F8C6B3D5}"/>
              </a:ext>
            </a:extLst>
          </p:cNvPr>
          <p:cNvSpPr>
            <a:spLocks noGrp="1"/>
          </p:cNvSpPr>
          <p:nvPr>
            <p:ph type="sldNum" sz="quarter" idx="12"/>
          </p:nvPr>
        </p:nvSpPr>
        <p:spPr/>
        <p:txBody>
          <a:bodyPr/>
          <a:lstStyle/>
          <a:p>
            <a:fld id="{BB3FDA5E-6C12-4BB4-9E17-838C360467A1}" type="slidenum">
              <a:rPr lang="zh-CN" altLang="en-US" smtClean="0"/>
              <a:t>1</a:t>
            </a:fld>
            <a:endParaRPr lang="zh-CN" altLang="en-US"/>
          </a:p>
        </p:txBody>
      </p:sp>
    </p:spTree>
    <p:extLst>
      <p:ext uri="{BB962C8B-B14F-4D97-AF65-F5344CB8AC3E}">
        <p14:creationId xmlns:p14="http://schemas.microsoft.com/office/powerpoint/2010/main" val="16357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643491" cy="584775"/>
          </a:xfrm>
          <a:prstGeom prst="rect">
            <a:avLst/>
          </a:prstGeom>
          <a:noFill/>
        </p:spPr>
        <p:txBody>
          <a:bodyPr wrap="square" rtlCol="0">
            <a:spAutoFit/>
          </a:bodyPr>
          <a:lstStyle/>
          <a:p>
            <a:r>
              <a:rPr lang="en-US" altLang="zh-CN" sz="3200" b="1" dirty="0" err="1">
                <a:solidFill>
                  <a:srgbClr val="701944"/>
                </a:solidFill>
              </a:rPr>
              <a:t>SourceID</a:t>
            </a:r>
            <a:r>
              <a:rPr lang="en-US" altLang="zh-CN" sz="3200" b="1" dirty="0">
                <a:solidFill>
                  <a:srgbClr val="701944"/>
                </a:solidFill>
              </a:rPr>
              <a:t>-NMF: optimization method (ADMM)</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A8666A-45E7-EA37-19E5-20AF03B80810}"/>
                  </a:ext>
                </a:extLst>
              </p:cNvPr>
              <p:cNvSpPr txBox="1"/>
              <p:nvPr/>
            </p:nvSpPr>
            <p:spPr>
              <a:xfrm>
                <a:off x="773689" y="1584686"/>
                <a:ext cx="4212236" cy="541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1400" i="1" smtClean="0">
                              <a:solidFill>
                                <a:schemeClr val="tx1">
                                  <a:lumMod val="95000"/>
                                  <a:lumOff val="5000"/>
                                </a:schemeClr>
                              </a:solidFill>
                              <a:latin typeface="Cambria Math" panose="02040503050406030204" pitchFamily="18" charset="0"/>
                            </a:rPr>
                          </m:ctrlPr>
                        </m:funcPr>
                        <m:fName>
                          <m:limLow>
                            <m:limLowPr>
                              <m:ctrlPr>
                                <a:rPr lang="zh-CN" altLang="en-US" sz="1400" i="1">
                                  <a:solidFill>
                                    <a:schemeClr val="tx1">
                                      <a:lumMod val="95000"/>
                                      <a:lumOff val="5000"/>
                                    </a:schemeClr>
                                  </a:solidFill>
                                  <a:latin typeface="Cambria Math" panose="02040503050406030204" pitchFamily="18" charset="0"/>
                                </a:rPr>
                              </m:ctrlPr>
                            </m:limLowPr>
                            <m:e>
                              <m:r>
                                <m:rPr>
                                  <m:sty m:val="p"/>
                                </m:rPr>
                                <a:rPr lang="zh-CN" altLang="en-US" sz="1400">
                                  <a:solidFill>
                                    <a:schemeClr val="tx1">
                                      <a:lumMod val="95000"/>
                                      <a:lumOff val="5000"/>
                                    </a:schemeClr>
                                  </a:solidFill>
                                  <a:latin typeface="Cambria Math" panose="02040503050406030204" pitchFamily="18" charset="0"/>
                                </a:rPr>
                                <m:t>argmin</m:t>
                              </m:r>
                            </m:e>
                            <m:lim>
                              <m:r>
                                <a:rPr lang="zh-CN" altLang="en-US" sz="1400" i="1">
                                  <a:solidFill>
                                    <a:schemeClr val="tx1">
                                      <a:lumMod val="95000"/>
                                      <a:lumOff val="5000"/>
                                    </a:schemeClr>
                                  </a:solidFill>
                                  <a:latin typeface="Cambria Math" panose="02040503050406030204" pitchFamily="18" charset="0"/>
                                </a:rPr>
                                <m:t>𝑊</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𝐻</m:t>
                              </m:r>
                            </m:lim>
                          </m:limLow>
                        </m:fName>
                        <m:e>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𝑋</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𝑊𝐻</m:t>
                                  </m:r>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r>
                            <a:rPr lang="zh-CN" altLang="en-US" sz="1400" i="0">
                              <a:solidFill>
                                <a:schemeClr val="tx1">
                                  <a:lumMod val="95000"/>
                                  <a:lumOff val="5000"/>
                                </a:schemeClr>
                              </a:solidFill>
                              <a:latin typeface="Cambria Math" panose="02040503050406030204" pitchFamily="18" charset="0"/>
                            </a:rPr>
                            <m:t>+</m:t>
                          </m:r>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𝐴</m:t>
                                  </m:r>
                                  <m:r>
                                    <a:rPr lang="zh-CN" altLang="en-US" sz="1400" b="0" i="0" smtClean="0">
                                      <a:solidFill>
                                        <a:schemeClr val="tx1">
                                          <a:lumMod val="95000"/>
                                          <a:lumOff val="5000"/>
                                        </a:schemeClr>
                                      </a:solidFill>
                                      <a:latin typeface="Cambria Math" panose="02040503050406030204" pitchFamily="18" charset="0"/>
                                    </a:rPr>
                                    <m:t>◦</m:t>
                                  </m:r>
                                  <m:d>
                                    <m:dPr>
                                      <m:ctrlPr>
                                        <a:rPr lang="zh-CN" altLang="en-US" sz="1400" i="1">
                                          <a:solidFill>
                                            <a:schemeClr val="tx1">
                                              <a:lumMod val="95000"/>
                                              <a:lumOff val="5000"/>
                                            </a:schemeClr>
                                          </a:solidFill>
                                          <a:latin typeface="Cambria Math" panose="02040503050406030204" pitchFamily="18" charset="0"/>
                                        </a:rPr>
                                      </m:ctrlPr>
                                    </m:dPr>
                                    <m:e>
                                      <m:r>
                                        <a:rPr lang="en-US" altLang="zh-CN" sz="1400" b="0" i="1" smtClean="0">
                                          <a:solidFill>
                                            <a:schemeClr val="tx1">
                                              <a:lumMod val="95000"/>
                                              <a:lumOff val="5000"/>
                                            </a:schemeClr>
                                          </a:solidFill>
                                          <a:latin typeface="Cambria Math" panose="02040503050406030204" pitchFamily="18" charset="0"/>
                                        </a:rPr>
                                        <m:t>𝑊</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𝑌</m:t>
                                      </m:r>
                                    </m:e>
                                  </m:d>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e>
                      </m:func>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9A8666A-45E7-EA37-19E5-20AF03B80810}"/>
                  </a:ext>
                </a:extLst>
              </p:cNvPr>
              <p:cNvSpPr txBox="1">
                <a:spLocks noRot="1" noChangeAspect="1" noMove="1" noResize="1" noEditPoints="1" noAdjustHandles="1" noChangeArrowheads="1" noChangeShapeType="1" noTextEdit="1"/>
              </p:cNvSpPr>
              <p:nvPr/>
            </p:nvSpPr>
            <p:spPr>
              <a:xfrm>
                <a:off x="773689" y="1584686"/>
                <a:ext cx="4212236" cy="5410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108AC4C-C63D-E652-BA4E-A2334F5F44E5}"/>
                  </a:ext>
                </a:extLst>
              </p:cNvPr>
              <p:cNvSpPr txBox="1"/>
              <p:nvPr/>
            </p:nvSpPr>
            <p:spPr>
              <a:xfrm>
                <a:off x="112824" y="2042334"/>
                <a:ext cx="5591759" cy="6395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accent6">
                              <a:lumMod val="75000"/>
                            </a:schemeClr>
                          </a:solidFill>
                          <a:latin typeface="Cambria Math" panose="02040503050406030204" pitchFamily="18" charset="0"/>
                        </a:rPr>
                        <m:t>𝑠</m:t>
                      </m:r>
                      <m:r>
                        <a:rPr lang="zh-CN" altLang="en-US" sz="1400" i="0">
                          <a:solidFill>
                            <a:schemeClr val="accent6">
                              <a:lumMod val="75000"/>
                            </a:schemeClr>
                          </a:solidFill>
                          <a:latin typeface="Cambria Math" panose="02040503050406030204" pitchFamily="18" charset="0"/>
                        </a:rPr>
                        <m:t>.</m:t>
                      </m:r>
                      <m:r>
                        <a:rPr lang="zh-CN" altLang="en-US" sz="1400" i="1">
                          <a:solidFill>
                            <a:schemeClr val="accent6">
                              <a:lumMod val="75000"/>
                            </a:schemeClr>
                          </a:solidFill>
                          <a:latin typeface="Cambria Math" panose="02040503050406030204" pitchFamily="18" charset="0"/>
                        </a:rPr>
                        <m:t>𝑡</m:t>
                      </m:r>
                      <m:r>
                        <a:rPr lang="zh-CN" altLang="en-US" sz="1400" i="0">
                          <a:solidFill>
                            <a:schemeClr val="accent6">
                              <a:lumMod val="75000"/>
                            </a:schemeClr>
                          </a:solidFill>
                          <a:latin typeface="Cambria Math" panose="02040503050406030204" pitchFamily="18" charset="0"/>
                        </a:rPr>
                        <m:t>.</m:t>
                      </m:r>
                      <m:r>
                        <a:rPr lang="zh-CN" altLang="en-US" sz="1400" i="1">
                          <a:solidFill>
                            <a:schemeClr val="accent6">
                              <a:lumMod val="75000"/>
                            </a:schemeClr>
                          </a:solidFill>
                          <a:latin typeface="Cambria Math" panose="02040503050406030204" pitchFamily="18" charset="0"/>
                        </a:rPr>
                        <m:t>𝑊</m:t>
                      </m:r>
                      <m:r>
                        <a:rPr lang="zh-CN" altLang="en-US" sz="1400" i="0">
                          <a:solidFill>
                            <a:schemeClr val="accent6">
                              <a:lumMod val="75000"/>
                            </a:schemeClr>
                          </a:solidFill>
                          <a:latin typeface="Cambria Math" panose="02040503050406030204" pitchFamily="18" charset="0"/>
                        </a:rPr>
                        <m:t>≥0, </m:t>
                      </m:r>
                      <m:r>
                        <a:rPr lang="zh-CN" altLang="en-US" sz="1400" i="1">
                          <a:solidFill>
                            <a:schemeClr val="accent6">
                              <a:lumMod val="75000"/>
                            </a:schemeClr>
                          </a:solidFill>
                          <a:latin typeface="Cambria Math" panose="02040503050406030204" pitchFamily="18" charset="0"/>
                        </a:rPr>
                        <m:t>𝐻</m:t>
                      </m:r>
                      <m:r>
                        <a:rPr lang="zh-CN" altLang="en-US" sz="1400" i="0">
                          <a:solidFill>
                            <a:schemeClr val="accent6">
                              <a:lumMod val="75000"/>
                            </a:schemeClr>
                          </a:solidFill>
                          <a:latin typeface="Cambria Math" panose="02040503050406030204" pitchFamily="18" charset="0"/>
                        </a:rPr>
                        <m:t>≥0, </m:t>
                      </m:r>
                      <m:nary>
                        <m:naryPr>
                          <m:chr m:val="∑"/>
                          <m:limLoc m:val="undOvr"/>
                          <m:supHide m:val="on"/>
                          <m:ctrlPr>
                            <a:rPr lang="zh-CN" altLang="en-US" sz="1400" i="1">
                              <a:solidFill>
                                <a:schemeClr val="accent6">
                                  <a:lumMod val="75000"/>
                                </a:schemeClr>
                              </a:solidFill>
                              <a:latin typeface="Cambria Math" panose="02040503050406030204" pitchFamily="18" charset="0"/>
                            </a:rPr>
                          </m:ctrlPr>
                        </m:naryPr>
                        <m:sub>
                          <m:r>
                            <a:rPr lang="zh-CN" altLang="en-US" sz="1400" i="1">
                              <a:solidFill>
                                <a:schemeClr val="accent6">
                                  <a:lumMod val="75000"/>
                                </a:schemeClr>
                              </a:solidFill>
                              <a:latin typeface="Cambria Math" panose="02040503050406030204" pitchFamily="18" charset="0"/>
                            </a:rPr>
                            <m:t>𝑗</m:t>
                          </m:r>
                        </m:sub>
                        <m:sup/>
                        <m:e>
                          <m:sSub>
                            <m:sSubPr>
                              <m:ctrlPr>
                                <a:rPr lang="en-US" altLang="zh-CN" sz="1400" b="0" i="1" smtClean="0">
                                  <a:solidFill>
                                    <a:schemeClr val="accent6">
                                      <a:lumMod val="75000"/>
                                    </a:schemeClr>
                                  </a:solidFill>
                                  <a:latin typeface="Cambria Math" panose="02040503050406030204" pitchFamily="18" charset="0"/>
                                </a:rPr>
                              </m:ctrlPr>
                            </m:sSubPr>
                            <m:e>
                              <m:r>
                                <a:rPr lang="en-US" altLang="zh-CN" sz="1400" b="0" i="1" smtClean="0">
                                  <a:solidFill>
                                    <a:schemeClr val="accent6">
                                      <a:lumMod val="75000"/>
                                    </a:schemeClr>
                                  </a:solidFill>
                                  <a:latin typeface="Cambria Math" panose="02040503050406030204" pitchFamily="18" charset="0"/>
                                </a:rPr>
                                <m:t>𝐻</m:t>
                              </m:r>
                            </m:e>
                            <m:sub>
                              <m:r>
                                <a:rPr lang="en-US" altLang="zh-CN" sz="1400" b="0" i="1" smtClean="0">
                                  <a:solidFill>
                                    <a:schemeClr val="accent6">
                                      <a:lumMod val="75000"/>
                                    </a:schemeClr>
                                  </a:solidFill>
                                  <a:latin typeface="Cambria Math" panose="02040503050406030204" pitchFamily="18" charset="0"/>
                                </a:rPr>
                                <m:t>𝑗</m:t>
                              </m:r>
                            </m:sub>
                          </m:sSub>
                        </m:e>
                      </m:nary>
                      <m:r>
                        <a:rPr lang="zh-CN" altLang="en-US" sz="1400" i="0">
                          <a:solidFill>
                            <a:schemeClr val="accent6">
                              <a:lumMod val="75000"/>
                            </a:schemeClr>
                          </a:solidFill>
                          <a:latin typeface="Cambria Math" panose="02040503050406030204" pitchFamily="18" charset="0"/>
                        </a:rPr>
                        <m:t>=1, </m:t>
                      </m:r>
                      <m:nary>
                        <m:naryPr>
                          <m:chr m:val="∑"/>
                          <m:limLoc m:val="undOvr"/>
                          <m:supHide m:val="on"/>
                          <m:ctrlPr>
                            <a:rPr lang="zh-CN" altLang="en-US" sz="1400" i="1">
                              <a:solidFill>
                                <a:schemeClr val="accent6">
                                  <a:lumMod val="75000"/>
                                </a:schemeClr>
                              </a:solidFill>
                              <a:latin typeface="Cambria Math" panose="02040503050406030204" pitchFamily="18" charset="0"/>
                            </a:rPr>
                          </m:ctrlPr>
                        </m:naryPr>
                        <m:sub>
                          <m:r>
                            <a:rPr lang="zh-CN" altLang="en-US" sz="1400" i="1">
                              <a:solidFill>
                                <a:schemeClr val="accent6">
                                  <a:lumMod val="75000"/>
                                </a:schemeClr>
                              </a:solidFill>
                              <a:latin typeface="Cambria Math" panose="02040503050406030204" pitchFamily="18" charset="0"/>
                            </a:rPr>
                            <m:t>𝑖</m:t>
                          </m:r>
                        </m:sub>
                        <m:sup/>
                        <m:e>
                          <m:sSub>
                            <m:sSubPr>
                              <m:ctrlPr>
                                <a:rPr lang="en-US" altLang="zh-CN" sz="1400" b="0" i="1" smtClean="0">
                                  <a:solidFill>
                                    <a:schemeClr val="accent6">
                                      <a:lumMod val="75000"/>
                                    </a:schemeClr>
                                  </a:solidFill>
                                  <a:latin typeface="Cambria Math" panose="02040503050406030204" pitchFamily="18" charset="0"/>
                                </a:rPr>
                              </m:ctrlPr>
                            </m:sSubPr>
                            <m:e>
                              <m:r>
                                <a:rPr lang="en-US" altLang="zh-CN" sz="1400" b="0" i="1" smtClean="0">
                                  <a:solidFill>
                                    <a:schemeClr val="accent6">
                                      <a:lumMod val="75000"/>
                                    </a:schemeClr>
                                  </a:solidFill>
                                  <a:latin typeface="Cambria Math" panose="02040503050406030204" pitchFamily="18" charset="0"/>
                                </a:rPr>
                                <m:t>𝑊</m:t>
                              </m:r>
                            </m:e>
                            <m:sub>
                              <m:r>
                                <a:rPr lang="en-US" altLang="zh-CN" sz="1400" b="0" i="1" smtClean="0">
                                  <a:solidFill>
                                    <a:schemeClr val="accent6">
                                      <a:lumMod val="75000"/>
                                    </a:schemeClr>
                                  </a:solidFill>
                                  <a:latin typeface="Cambria Math" panose="02040503050406030204" pitchFamily="18" charset="0"/>
                                </a:rPr>
                                <m:t>𝑖𝑗</m:t>
                              </m:r>
                            </m:sub>
                          </m:sSub>
                        </m:e>
                      </m:nary>
                      <m:r>
                        <a:rPr lang="zh-CN" altLang="en-US" sz="1400" i="0">
                          <a:solidFill>
                            <a:schemeClr val="accent6">
                              <a:lumMod val="75000"/>
                            </a:schemeClr>
                          </a:solidFill>
                          <a:latin typeface="Cambria Math" panose="02040503050406030204" pitchFamily="18" charset="0"/>
                        </a:rPr>
                        <m:t>=1</m:t>
                      </m:r>
                      <m:d>
                        <m:dPr>
                          <m:endChr m:val=""/>
                          <m:ctrlPr>
                            <a:rPr lang="zh-CN" altLang="en-US" sz="1400" i="1">
                              <a:solidFill>
                                <a:schemeClr val="tx1">
                                  <a:lumMod val="95000"/>
                                  <a:lumOff val="5000"/>
                                </a:schemeClr>
                              </a:solidFill>
                              <a:latin typeface="Cambria Math" panose="02040503050406030204" pitchFamily="18" charset="0"/>
                            </a:rPr>
                          </m:ctrlPr>
                        </m:dPr>
                        <m:e>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𝑓𝑜𝑟</m:t>
                          </m:r>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𝑗</m:t>
                          </m:r>
                          <m:r>
                            <a:rPr lang="zh-CN" altLang="en-US" sz="1400" i="0">
                              <a:solidFill>
                                <a:schemeClr val="tx1">
                                  <a:lumMod val="95000"/>
                                  <a:lumOff val="5000"/>
                                </a:schemeClr>
                              </a:solidFill>
                              <a:latin typeface="Cambria Math" panose="02040503050406030204" pitchFamily="18" charset="0"/>
                            </a:rPr>
                            <m:t>=1:</m:t>
                          </m:r>
                          <m:r>
                            <a:rPr lang="zh-CN" altLang="en-US" sz="1400" i="1">
                              <a:solidFill>
                                <a:schemeClr val="tx1">
                                  <a:lumMod val="95000"/>
                                  <a:lumOff val="5000"/>
                                </a:schemeClr>
                              </a:solidFill>
                              <a:latin typeface="Cambria Math" panose="02040503050406030204" pitchFamily="18" charset="0"/>
                            </a:rPr>
                            <m:t>𝐾</m:t>
                          </m:r>
                          <m:r>
                            <a:rPr lang="zh-CN" altLang="en-US" sz="1400" i="0">
                              <a:solidFill>
                                <a:schemeClr val="tx1">
                                  <a:lumMod val="95000"/>
                                  <a:lumOff val="5000"/>
                                </a:schemeClr>
                              </a:solidFill>
                              <a:latin typeface="Cambria Math" panose="02040503050406030204" pitchFamily="18" charset="0"/>
                            </a:rPr>
                            <m:t>+1</m:t>
                          </m:r>
                          <m:r>
                            <a:rPr lang="en-US" altLang="zh-CN" sz="1400" b="0" i="0" smtClean="0">
                              <a:solidFill>
                                <a:schemeClr val="tx1">
                                  <a:lumMod val="95000"/>
                                  <a:lumOff val="5000"/>
                                </a:schemeClr>
                              </a:solidFill>
                              <a:latin typeface="Cambria Math" panose="02040503050406030204" pitchFamily="18" charset="0"/>
                            </a:rPr>
                            <m:t>)</m:t>
                          </m:r>
                        </m:e>
                      </m:d>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4108AC4C-C63D-E652-BA4E-A2334F5F44E5}"/>
                  </a:ext>
                </a:extLst>
              </p:cNvPr>
              <p:cNvSpPr txBox="1">
                <a:spLocks noRot="1" noChangeAspect="1" noMove="1" noResize="1" noEditPoints="1" noAdjustHandles="1" noChangeArrowheads="1" noChangeShapeType="1" noTextEdit="1"/>
              </p:cNvSpPr>
              <p:nvPr/>
            </p:nvSpPr>
            <p:spPr>
              <a:xfrm>
                <a:off x="112824" y="2042334"/>
                <a:ext cx="5591759" cy="639534"/>
              </a:xfrm>
              <a:prstGeom prst="rect">
                <a:avLst/>
              </a:prstGeom>
              <a:blipFill>
                <a:blip r:embed="rId5"/>
                <a:stretch>
                  <a:fillRect t="-109615" b="-155769"/>
                </a:stretch>
              </a:blipFill>
            </p:spPr>
            <p:txBody>
              <a:bodyPr/>
              <a:lstStyle/>
              <a:p>
                <a:r>
                  <a:rPr lang="en-US">
                    <a:noFill/>
                  </a:rPr>
                  <a:t> </a:t>
                </a:r>
              </a:p>
            </p:txBody>
          </p:sp>
        </mc:Fallback>
      </mc:AlternateContent>
      <p:sp>
        <p:nvSpPr>
          <p:cNvPr id="8" name="文本框 7">
            <a:extLst>
              <a:ext uri="{FF2B5EF4-FFF2-40B4-BE49-F238E27FC236}">
                <a16:creationId xmlns:a16="http://schemas.microsoft.com/office/drawing/2014/main" id="{3AB54261-48A1-11DA-4A45-3EFFDD1F3C2F}"/>
              </a:ext>
            </a:extLst>
          </p:cNvPr>
          <p:cNvSpPr txBox="1"/>
          <p:nvPr/>
        </p:nvSpPr>
        <p:spPr>
          <a:xfrm>
            <a:off x="526267" y="5704499"/>
            <a:ext cx="9708107" cy="246221"/>
          </a:xfrm>
          <a:prstGeom prst="rect">
            <a:avLst/>
          </a:prstGeom>
          <a:noFill/>
        </p:spPr>
        <p:txBody>
          <a:bodyPr wrap="none" rtlCol="0">
            <a:spAutoFit/>
          </a:bodyPr>
          <a:lstStyle/>
          <a:p>
            <a:r>
              <a:rPr lang="en" altLang="zh-CN" sz="1000" dirty="0">
                <a:solidFill>
                  <a:schemeClr val="tx1">
                    <a:lumMod val="75000"/>
                    <a:lumOff val="25000"/>
                  </a:schemeClr>
                </a:solidFill>
                <a:effectLst/>
                <a:latin typeface="NimbusRomNo9L"/>
              </a:rPr>
              <a:t>[1] Boyd, S. </a:t>
            </a:r>
            <a:r>
              <a:rPr lang="en" altLang="zh-CN" sz="1000" i="1" dirty="0">
                <a:solidFill>
                  <a:schemeClr val="tx1">
                    <a:lumMod val="75000"/>
                    <a:lumOff val="25000"/>
                  </a:schemeClr>
                </a:solidFill>
                <a:effectLst/>
                <a:latin typeface="NimbusRomNo9L"/>
              </a:rPr>
              <a:t>et al. </a:t>
            </a:r>
            <a:r>
              <a:rPr lang="en" altLang="zh-CN" sz="1000" dirty="0">
                <a:solidFill>
                  <a:schemeClr val="tx1">
                    <a:lumMod val="75000"/>
                    <a:lumOff val="25000"/>
                  </a:schemeClr>
                </a:solidFill>
                <a:effectLst/>
                <a:latin typeface="NimbusRomNo9L"/>
              </a:rPr>
              <a:t>(2011). Distributed optimization and statistical learning via the alternating direction method of multipliers. </a:t>
            </a:r>
            <a:r>
              <a:rPr lang="en" altLang="zh-CN" sz="1000" i="1" dirty="0">
                <a:solidFill>
                  <a:schemeClr val="tx1">
                    <a:lumMod val="75000"/>
                    <a:lumOff val="25000"/>
                  </a:schemeClr>
                </a:solidFill>
                <a:effectLst/>
                <a:latin typeface="NimbusRomNo9L"/>
              </a:rPr>
              <a:t>Foundations and Trends® in Machine learning</a:t>
            </a:r>
            <a:r>
              <a:rPr lang="en" altLang="zh-CN" sz="1000" dirty="0">
                <a:solidFill>
                  <a:schemeClr val="tx1">
                    <a:lumMod val="75000"/>
                    <a:lumOff val="25000"/>
                  </a:schemeClr>
                </a:solidFill>
                <a:effectLst/>
                <a:latin typeface="NimbusRomNo9L"/>
              </a:rPr>
              <a:t>, </a:t>
            </a:r>
            <a:r>
              <a:rPr lang="en" altLang="zh-CN" sz="1000" b="0" dirty="0">
                <a:solidFill>
                  <a:schemeClr val="tx1">
                    <a:lumMod val="75000"/>
                    <a:lumOff val="25000"/>
                  </a:schemeClr>
                </a:solidFill>
                <a:effectLst/>
                <a:latin typeface="NimbusRomNo9L"/>
              </a:rPr>
              <a:t>3</a:t>
            </a:r>
            <a:r>
              <a:rPr lang="en" altLang="zh-CN" sz="1000" dirty="0">
                <a:solidFill>
                  <a:schemeClr val="tx1">
                    <a:lumMod val="75000"/>
                    <a:lumOff val="25000"/>
                  </a:schemeClr>
                </a:solidFill>
                <a:effectLst/>
                <a:latin typeface="NimbusRomNo9L"/>
              </a:rPr>
              <a:t>(1), 1–122. </a:t>
            </a:r>
            <a:endParaRPr lang="en" altLang="zh-CN" sz="1000" dirty="0">
              <a:solidFill>
                <a:schemeClr val="tx1">
                  <a:lumMod val="75000"/>
                  <a:lumOff val="25000"/>
                </a:schemeClr>
              </a:solidFill>
            </a:endParaRPr>
          </a:p>
        </p:txBody>
      </p:sp>
      <p:sp>
        <p:nvSpPr>
          <p:cNvPr id="10" name="文本框 9">
            <a:extLst>
              <a:ext uri="{FF2B5EF4-FFF2-40B4-BE49-F238E27FC236}">
                <a16:creationId xmlns:a16="http://schemas.microsoft.com/office/drawing/2014/main" id="{A392FBB6-0284-7C7A-C591-5550E10F6609}"/>
              </a:ext>
            </a:extLst>
          </p:cNvPr>
          <p:cNvSpPr txBox="1"/>
          <p:nvPr/>
        </p:nvSpPr>
        <p:spPr>
          <a:xfrm>
            <a:off x="1789391" y="1203215"/>
            <a:ext cx="2238626" cy="369332"/>
          </a:xfrm>
          <a:prstGeom prst="rect">
            <a:avLst/>
          </a:prstGeom>
          <a:noFill/>
        </p:spPr>
        <p:txBody>
          <a:bodyPr wrap="none" rtlCol="0">
            <a:spAutoFit/>
          </a:bodyPr>
          <a:lstStyle/>
          <a:p>
            <a:r>
              <a:rPr kumimoji="1" lang="en-US" altLang="zh-CN" dirty="0"/>
              <a:t>Optimization Problem</a:t>
            </a:r>
            <a:endParaRPr kumimoji="1" lang="zh-CN" altLang="en-US" dirty="0"/>
          </a:p>
        </p:txBody>
      </p:sp>
      <p:sp>
        <p:nvSpPr>
          <p:cNvPr id="25" name="文本框 24">
            <a:extLst>
              <a:ext uri="{FF2B5EF4-FFF2-40B4-BE49-F238E27FC236}">
                <a16:creationId xmlns:a16="http://schemas.microsoft.com/office/drawing/2014/main" id="{E4DC1376-4801-FEFB-480D-92CFD8A7030C}"/>
              </a:ext>
            </a:extLst>
          </p:cNvPr>
          <p:cNvSpPr txBox="1"/>
          <p:nvPr/>
        </p:nvSpPr>
        <p:spPr>
          <a:xfrm>
            <a:off x="436611" y="3045945"/>
            <a:ext cx="5331724" cy="369332"/>
          </a:xfrm>
          <a:prstGeom prst="rect">
            <a:avLst/>
          </a:prstGeom>
          <a:noFill/>
        </p:spPr>
        <p:txBody>
          <a:bodyPr wrap="square">
            <a:spAutoFit/>
          </a:bodyPr>
          <a:lstStyle/>
          <a:p>
            <a:r>
              <a:rPr lang="en" altLang="zh-CN" b="0" i="0" dirty="0">
                <a:solidFill>
                  <a:srgbClr val="040C28"/>
                </a:solidFill>
                <a:effectLst/>
                <a:latin typeface="Google Sans"/>
              </a:rPr>
              <a:t>Alternating </a:t>
            </a:r>
            <a:r>
              <a:rPr lang="en" altLang="zh-CN" dirty="0">
                <a:solidFill>
                  <a:srgbClr val="040C28"/>
                </a:solidFill>
                <a:latin typeface="Google Sans"/>
              </a:rPr>
              <a:t>D</a:t>
            </a:r>
            <a:r>
              <a:rPr lang="en" altLang="zh-CN" b="0" i="0" dirty="0">
                <a:solidFill>
                  <a:srgbClr val="040C28"/>
                </a:solidFill>
                <a:effectLst/>
                <a:latin typeface="Google Sans"/>
              </a:rPr>
              <a:t>irection </a:t>
            </a:r>
            <a:r>
              <a:rPr lang="en" altLang="zh-CN" dirty="0">
                <a:solidFill>
                  <a:srgbClr val="040C28"/>
                </a:solidFill>
                <a:latin typeface="Google Sans"/>
              </a:rPr>
              <a:t>M</a:t>
            </a:r>
            <a:r>
              <a:rPr lang="en" altLang="zh-CN" b="0" i="0" dirty="0">
                <a:solidFill>
                  <a:srgbClr val="040C28"/>
                </a:solidFill>
                <a:effectLst/>
                <a:latin typeface="Google Sans"/>
              </a:rPr>
              <a:t>ethod of </a:t>
            </a:r>
            <a:r>
              <a:rPr lang="en" altLang="zh-CN" dirty="0">
                <a:solidFill>
                  <a:srgbClr val="040C28"/>
                </a:solidFill>
                <a:latin typeface="Google Sans"/>
              </a:rPr>
              <a:t>M</a:t>
            </a:r>
            <a:r>
              <a:rPr lang="en" altLang="zh-CN" b="0" i="0" dirty="0">
                <a:solidFill>
                  <a:srgbClr val="040C28"/>
                </a:solidFill>
                <a:effectLst/>
                <a:latin typeface="Google Sans"/>
              </a:rPr>
              <a:t>ultipliers (ADMM)</a:t>
            </a:r>
            <a:r>
              <a:rPr lang="en" altLang="zh-CN" b="0" i="0" baseline="30000" dirty="0">
                <a:solidFill>
                  <a:srgbClr val="040C28"/>
                </a:solidFill>
                <a:effectLst/>
                <a:latin typeface="Google Sans"/>
              </a:rPr>
              <a:t>[1]</a:t>
            </a:r>
            <a:endParaRPr lang="zh-CN" altLang="en-US" baseline="300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18F3F4B-625A-5657-C0D5-37F31F6760DD}"/>
                  </a:ext>
                </a:extLst>
              </p:cNvPr>
              <p:cNvSpPr txBox="1"/>
              <p:nvPr/>
            </p:nvSpPr>
            <p:spPr>
              <a:xfrm>
                <a:off x="-273841" y="3366303"/>
                <a:ext cx="6100548" cy="546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1400" i="1" smtClean="0">
                              <a:solidFill>
                                <a:schemeClr val="tx1">
                                  <a:lumMod val="95000"/>
                                  <a:lumOff val="5000"/>
                                </a:schemeClr>
                              </a:solidFill>
                              <a:latin typeface="Cambria Math" panose="02040503050406030204" pitchFamily="18" charset="0"/>
                            </a:rPr>
                          </m:ctrlPr>
                        </m:funcPr>
                        <m:fName>
                          <m:limLow>
                            <m:limLowPr>
                              <m:ctrlPr>
                                <a:rPr lang="zh-CN" altLang="en-US" sz="1400" i="1">
                                  <a:solidFill>
                                    <a:schemeClr val="tx1">
                                      <a:lumMod val="95000"/>
                                      <a:lumOff val="5000"/>
                                    </a:schemeClr>
                                  </a:solidFill>
                                  <a:latin typeface="Cambria Math" panose="02040503050406030204" pitchFamily="18" charset="0"/>
                                </a:rPr>
                              </m:ctrlPr>
                            </m:limLowPr>
                            <m:e>
                              <m:r>
                                <m:rPr>
                                  <m:sty m:val="p"/>
                                </m:rPr>
                                <a:rPr lang="zh-CN" altLang="en-US" sz="1400">
                                  <a:solidFill>
                                    <a:schemeClr val="tx1">
                                      <a:lumMod val="95000"/>
                                      <a:lumOff val="5000"/>
                                    </a:schemeClr>
                                  </a:solidFill>
                                  <a:latin typeface="Cambria Math" panose="02040503050406030204" pitchFamily="18" charset="0"/>
                                </a:rPr>
                                <m:t>argmin</m:t>
                              </m:r>
                            </m:e>
                            <m:lim>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en-US" altLang="zh-CN" sz="1400" b="1" i="1" smtClean="0">
                                  <a:solidFill>
                                    <a:srgbClr val="B2095A"/>
                                  </a:solidFill>
                                  <a:latin typeface="Cambria Math" panose="02040503050406030204" pitchFamily="18" charset="0"/>
                                </a:rPr>
                                <m:t>,</m:t>
                              </m:r>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𝑯</m:t>
                                  </m:r>
                                </m:e>
                                <m:sup>
                                  <m:r>
                                    <a:rPr lang="en-US" altLang="zh-CN" sz="1400" b="1" i="1" smtClean="0">
                                      <a:solidFill>
                                        <a:srgbClr val="B2095A"/>
                                      </a:solidFill>
                                      <a:latin typeface="Cambria Math" panose="02040503050406030204" pitchFamily="18" charset="0"/>
                                    </a:rPr>
                                    <m:t>+</m:t>
                                  </m:r>
                                </m:sup>
                              </m:sSup>
                              <m:r>
                                <a:rPr lang="en-US" altLang="zh-CN" sz="1400" b="0" i="1" smtClean="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𝑊</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𝐻</m:t>
                              </m:r>
                            </m:lim>
                          </m:limLow>
                        </m:fName>
                        <m:e>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𝑋</m:t>
                                  </m:r>
                                  <m:r>
                                    <a:rPr lang="zh-CN" altLang="en-US" sz="1400" i="0">
                                      <a:solidFill>
                                        <a:schemeClr val="tx1">
                                          <a:lumMod val="95000"/>
                                          <a:lumOff val="5000"/>
                                        </a:schemeClr>
                                      </a:solidFill>
                                      <a:latin typeface="Cambria Math" panose="02040503050406030204" pitchFamily="18" charset="0"/>
                                    </a:rPr>
                                    <m:t>−</m:t>
                                  </m:r>
                                  <m:r>
                                    <a:rPr lang="en-US" altLang="zh-CN" sz="1400" b="0" i="1" smtClean="0">
                                      <a:solidFill>
                                        <a:schemeClr val="tx1">
                                          <a:lumMod val="95000"/>
                                          <a:lumOff val="5000"/>
                                        </a:schemeClr>
                                      </a:solidFill>
                                      <a:latin typeface="Cambria Math" panose="02040503050406030204" pitchFamily="18" charset="0"/>
                                    </a:rPr>
                                    <m:t>𝑊𝐻</m:t>
                                  </m:r>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r>
                            <a:rPr lang="zh-CN" altLang="en-US" sz="1400" i="0">
                              <a:solidFill>
                                <a:schemeClr val="tx1">
                                  <a:lumMod val="95000"/>
                                  <a:lumOff val="5000"/>
                                </a:schemeClr>
                              </a:solidFill>
                              <a:latin typeface="Cambria Math" panose="02040503050406030204" pitchFamily="18" charset="0"/>
                            </a:rPr>
                            <m:t>+</m:t>
                          </m:r>
                          <m:f>
                            <m:fPr>
                              <m:ctrlPr>
                                <a:rPr lang="zh-CN" altLang="en-US" sz="1400" i="1">
                                  <a:solidFill>
                                    <a:schemeClr val="tx1">
                                      <a:lumMod val="95000"/>
                                      <a:lumOff val="5000"/>
                                    </a:schemeClr>
                                  </a:solidFill>
                                  <a:latin typeface="Cambria Math" panose="02040503050406030204" pitchFamily="18" charset="0"/>
                                </a:rPr>
                              </m:ctrlPr>
                            </m:fPr>
                            <m:num>
                              <m:r>
                                <a:rPr lang="zh-CN" altLang="en-US" sz="1400" i="0">
                                  <a:solidFill>
                                    <a:schemeClr val="tx1">
                                      <a:lumMod val="95000"/>
                                      <a:lumOff val="5000"/>
                                    </a:schemeClr>
                                  </a:solidFill>
                                  <a:latin typeface="Cambria Math" panose="02040503050406030204" pitchFamily="18" charset="0"/>
                                </a:rPr>
                                <m:t>1</m:t>
                              </m:r>
                            </m:num>
                            <m:den>
                              <m:r>
                                <a:rPr lang="zh-CN" altLang="en-US" sz="1400" i="0">
                                  <a:solidFill>
                                    <a:schemeClr val="tx1">
                                      <a:lumMod val="95000"/>
                                      <a:lumOff val="5000"/>
                                    </a:schemeClr>
                                  </a:solidFill>
                                  <a:latin typeface="Cambria Math" panose="02040503050406030204" pitchFamily="18" charset="0"/>
                                </a:rPr>
                                <m:t>2</m:t>
                              </m:r>
                            </m:den>
                          </m:f>
                          <m:sSubSup>
                            <m:sSubSupPr>
                              <m:ctrlPr>
                                <a:rPr lang="zh-CN" altLang="en-US" sz="1400" i="1">
                                  <a:solidFill>
                                    <a:schemeClr val="tx1">
                                      <a:lumMod val="95000"/>
                                      <a:lumOff val="5000"/>
                                    </a:schemeClr>
                                  </a:solidFill>
                                  <a:latin typeface="Cambria Math" panose="02040503050406030204" pitchFamily="18" charset="0"/>
                                </a:rPr>
                              </m:ctrlPr>
                            </m:sSubSupPr>
                            <m:e>
                              <m:d>
                                <m:dPr>
                                  <m:begChr m:val="‖"/>
                                  <m:endChr m:val="‖"/>
                                  <m:ctrlPr>
                                    <a:rPr lang="zh-CN" altLang="en-US" sz="1400" i="1">
                                      <a:solidFill>
                                        <a:schemeClr val="tx1">
                                          <a:lumMod val="95000"/>
                                          <a:lumOff val="5000"/>
                                        </a:schemeClr>
                                      </a:solidFill>
                                      <a:latin typeface="Cambria Math" panose="02040503050406030204" pitchFamily="18" charset="0"/>
                                    </a:rPr>
                                  </m:ctrlPr>
                                </m:dPr>
                                <m:e>
                                  <m:r>
                                    <a:rPr lang="zh-CN" altLang="en-US" sz="1400" i="1">
                                      <a:solidFill>
                                        <a:schemeClr val="tx1">
                                          <a:lumMod val="95000"/>
                                          <a:lumOff val="5000"/>
                                        </a:schemeClr>
                                      </a:solidFill>
                                      <a:latin typeface="Cambria Math" panose="02040503050406030204" pitchFamily="18" charset="0"/>
                                    </a:rPr>
                                    <m:t>𝐴</m:t>
                                  </m:r>
                                  <m:r>
                                    <a:rPr lang="zh-CN" altLang="en-US" sz="1400">
                                      <a:solidFill>
                                        <a:schemeClr val="tx1">
                                          <a:lumMod val="95000"/>
                                          <a:lumOff val="5000"/>
                                        </a:schemeClr>
                                      </a:solidFill>
                                      <a:latin typeface="Cambria Math" panose="02040503050406030204" pitchFamily="18" charset="0"/>
                                    </a:rPr>
                                    <m:t>◦</m:t>
                                  </m:r>
                                  <m:d>
                                    <m:dPr>
                                      <m:ctrlPr>
                                        <a:rPr lang="zh-CN" altLang="en-US" sz="1400" i="1">
                                          <a:solidFill>
                                            <a:schemeClr val="tx1">
                                              <a:lumMod val="95000"/>
                                              <a:lumOff val="5000"/>
                                            </a:schemeClr>
                                          </a:solidFill>
                                          <a:latin typeface="Cambria Math" panose="02040503050406030204" pitchFamily="18" charset="0"/>
                                        </a:rPr>
                                      </m:ctrlPr>
                                    </m:dPr>
                                    <m:e>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𝑌</m:t>
                                      </m:r>
                                    </m:e>
                                  </m:d>
                                </m:e>
                              </m:d>
                            </m:e>
                            <m:sub>
                              <m:r>
                                <a:rPr lang="zh-CN" altLang="en-US" sz="1400" i="1">
                                  <a:solidFill>
                                    <a:schemeClr val="tx1">
                                      <a:lumMod val="95000"/>
                                      <a:lumOff val="5000"/>
                                    </a:schemeClr>
                                  </a:solidFill>
                                  <a:latin typeface="Cambria Math" panose="02040503050406030204" pitchFamily="18" charset="0"/>
                                </a:rPr>
                                <m:t>𝐹</m:t>
                              </m:r>
                            </m:sub>
                            <m:sup>
                              <m:r>
                                <a:rPr lang="zh-CN" altLang="en-US" sz="1400" i="0">
                                  <a:solidFill>
                                    <a:schemeClr val="tx1">
                                      <a:lumMod val="95000"/>
                                      <a:lumOff val="5000"/>
                                    </a:schemeClr>
                                  </a:solidFill>
                                  <a:latin typeface="Cambria Math" panose="02040503050406030204" pitchFamily="18" charset="0"/>
                                </a:rPr>
                                <m:t>2</m:t>
                              </m:r>
                            </m:sup>
                          </m:sSubSup>
                        </m:e>
                      </m:func>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A18F3F4B-625A-5657-C0D5-37F31F6760DD}"/>
                  </a:ext>
                </a:extLst>
              </p:cNvPr>
              <p:cNvSpPr txBox="1">
                <a:spLocks noRot="1" noChangeAspect="1" noMove="1" noResize="1" noEditPoints="1" noAdjustHandles="1" noChangeArrowheads="1" noChangeShapeType="1" noTextEdit="1"/>
              </p:cNvSpPr>
              <p:nvPr/>
            </p:nvSpPr>
            <p:spPr>
              <a:xfrm>
                <a:off x="-273841" y="3366303"/>
                <a:ext cx="6100548" cy="5468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59381C5-264D-D9C8-3D0D-7EA6143594D9}"/>
                  </a:ext>
                </a:extLst>
              </p:cNvPr>
              <p:cNvSpPr txBox="1"/>
              <p:nvPr/>
            </p:nvSpPr>
            <p:spPr>
              <a:xfrm>
                <a:off x="-252298" y="3875422"/>
                <a:ext cx="6161964" cy="854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tx1">
                              <a:lumMod val="95000"/>
                              <a:lumOff val="5000"/>
                            </a:schemeClr>
                          </a:solidFill>
                          <a:latin typeface="Cambria Math" panose="02040503050406030204" pitchFamily="18" charset="0"/>
                        </a:rPr>
                        <m:t>𝑠</m:t>
                      </m:r>
                      <m:r>
                        <a:rPr lang="zh-CN" altLang="en-US" sz="1400" i="0">
                          <a:solidFill>
                            <a:schemeClr val="tx1">
                              <a:lumMod val="95000"/>
                              <a:lumOff val="5000"/>
                            </a:schemeClr>
                          </a:solidFill>
                          <a:latin typeface="Cambria Math" panose="02040503050406030204" pitchFamily="18" charset="0"/>
                        </a:rPr>
                        <m:t>.</m:t>
                      </m:r>
                      <m:r>
                        <a:rPr lang="zh-CN" altLang="en-US" sz="1400" i="1">
                          <a:solidFill>
                            <a:schemeClr val="tx1">
                              <a:lumMod val="95000"/>
                              <a:lumOff val="5000"/>
                            </a:schemeClr>
                          </a:solidFill>
                          <a:latin typeface="Cambria Math" panose="02040503050406030204" pitchFamily="18" charset="0"/>
                        </a:rPr>
                        <m:t>𝑡</m:t>
                      </m:r>
                      <m:r>
                        <a:rPr lang="zh-CN" altLang="en-US" sz="1400" i="0">
                          <a:solidFill>
                            <a:schemeClr val="tx1">
                              <a:lumMod val="95000"/>
                              <a:lumOff val="5000"/>
                            </a:schemeClr>
                          </a:solidFill>
                          <a:latin typeface="Cambria Math" panose="02040503050406030204" pitchFamily="18" charset="0"/>
                        </a:rPr>
                        <m:t>.</m:t>
                      </m:r>
                      <m:r>
                        <a:rPr lang="en-US" altLang="zh-CN" sz="1400" b="1" i="1" smtClean="0">
                          <a:solidFill>
                            <a:srgbClr val="B2095A"/>
                          </a:solidFill>
                          <a:latin typeface="Cambria Math" panose="02040503050406030204" pitchFamily="18" charset="0"/>
                        </a:rPr>
                        <m:t>𝑾</m:t>
                      </m:r>
                      <m:r>
                        <a:rPr lang="en-US" altLang="zh-CN" sz="1400" b="1" i="1" smtClean="0">
                          <a:solidFill>
                            <a:srgbClr val="B2095A"/>
                          </a:solidFill>
                          <a:latin typeface="Cambria Math" panose="02040503050406030204" pitchFamily="18" charset="0"/>
                        </a:rPr>
                        <m:t>=</m:t>
                      </m:r>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en-US" altLang="zh-CN" sz="1400" b="1" i="1" smtClean="0">
                          <a:solidFill>
                            <a:srgbClr val="B2095A"/>
                          </a:solidFill>
                          <a:latin typeface="Cambria Math" panose="02040503050406030204" pitchFamily="18" charset="0"/>
                        </a:rPr>
                        <m:t>, </m:t>
                      </m:r>
                      <m:r>
                        <a:rPr lang="en-US" altLang="zh-CN" sz="1400" b="1" i="1" smtClean="0">
                          <a:solidFill>
                            <a:srgbClr val="B2095A"/>
                          </a:solidFill>
                          <a:latin typeface="Cambria Math" panose="02040503050406030204" pitchFamily="18" charset="0"/>
                        </a:rPr>
                        <m:t>𝑯</m:t>
                      </m:r>
                      <m:r>
                        <a:rPr lang="en-US" altLang="zh-CN" sz="1400" b="1" i="1" smtClean="0">
                          <a:solidFill>
                            <a:srgbClr val="B2095A"/>
                          </a:solidFill>
                          <a:latin typeface="Cambria Math" panose="02040503050406030204" pitchFamily="18" charset="0"/>
                        </a:rPr>
                        <m:t>=</m:t>
                      </m:r>
                      <m:sSup>
                        <m:sSupPr>
                          <m:ctrlPr>
                            <a:rPr lang="en-US" altLang="zh-CN" sz="1400" b="1" i="1" smtClean="0">
                              <a:solidFill>
                                <a:srgbClr val="B2095A"/>
                              </a:solidFill>
                              <a:latin typeface="Cambria Math" panose="02040503050406030204" pitchFamily="18" charset="0"/>
                            </a:rPr>
                          </m:ctrlPr>
                        </m:sSupPr>
                        <m:e>
                          <m:r>
                            <a:rPr lang="en-US" altLang="zh-CN" sz="1400" b="1" i="1" smtClean="0">
                              <a:solidFill>
                                <a:srgbClr val="B2095A"/>
                              </a:solidFill>
                              <a:latin typeface="Cambria Math" panose="02040503050406030204" pitchFamily="18" charset="0"/>
                            </a:rPr>
                            <m:t>𝑯</m:t>
                          </m:r>
                        </m:e>
                        <m:sup>
                          <m:r>
                            <a:rPr lang="en-US" altLang="zh-CN" sz="1400" b="1" i="1" smtClean="0">
                              <a:solidFill>
                                <a:srgbClr val="B2095A"/>
                              </a:solidFill>
                              <a:latin typeface="Cambria Math" panose="02040503050406030204" pitchFamily="18" charset="0"/>
                            </a:rPr>
                            <m:t>+</m:t>
                          </m:r>
                        </m:sup>
                      </m:sSup>
                    </m:oMath>
                  </m:oMathPara>
                </a14:m>
                <a:endParaRPr lang="en-US" altLang="zh-CN" sz="1400" b="1" i="1" dirty="0">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B2095A"/>
                              </a:solidFill>
                              <a:latin typeface="Cambria Math" panose="02040503050406030204" pitchFamily="18" charset="0"/>
                            </a:rPr>
                          </m:ctrlPr>
                        </m:sSupPr>
                        <m:e>
                          <m:r>
                            <a:rPr lang="zh-CN" altLang="en-US" sz="1400" b="1" i="1">
                              <a:solidFill>
                                <a:srgbClr val="B2095A"/>
                              </a:solidFill>
                              <a:latin typeface="Cambria Math" panose="02040503050406030204" pitchFamily="18" charset="0"/>
                            </a:rPr>
                            <m:t>𝑾</m:t>
                          </m:r>
                        </m:e>
                        <m:sup>
                          <m:r>
                            <a:rPr lang="en-US" altLang="zh-CN" sz="1400" b="1" i="1" smtClean="0">
                              <a:solidFill>
                                <a:srgbClr val="B2095A"/>
                              </a:solidFill>
                              <a:latin typeface="Cambria Math" panose="02040503050406030204" pitchFamily="18" charset="0"/>
                            </a:rPr>
                            <m:t>+</m:t>
                          </m:r>
                        </m:sup>
                      </m:sSup>
                      <m:r>
                        <a:rPr lang="zh-CN" altLang="en-US" sz="1400" i="0">
                          <a:solidFill>
                            <a:schemeClr val="tx1">
                              <a:lumMod val="95000"/>
                              <a:lumOff val="5000"/>
                            </a:schemeClr>
                          </a:solidFill>
                          <a:latin typeface="Cambria Math" panose="02040503050406030204" pitchFamily="18" charset="0"/>
                        </a:rPr>
                        <m:t>≥0, </m:t>
                      </m:r>
                      <m:sSup>
                        <m:sSupPr>
                          <m:ctrlPr>
                            <a:rPr lang="en-US" altLang="zh-CN" sz="1400" b="1" i="1" smtClean="0">
                              <a:solidFill>
                                <a:srgbClr val="B2095A"/>
                              </a:solidFill>
                              <a:latin typeface="Cambria Math" panose="02040503050406030204" pitchFamily="18" charset="0"/>
                            </a:rPr>
                          </m:ctrlPr>
                        </m:sSupPr>
                        <m:e>
                          <m:r>
                            <a:rPr lang="zh-CN" altLang="en-US" sz="1400" b="1" i="1">
                              <a:solidFill>
                                <a:srgbClr val="B2095A"/>
                              </a:solidFill>
                              <a:latin typeface="Cambria Math" panose="02040503050406030204" pitchFamily="18" charset="0"/>
                            </a:rPr>
                            <m:t>𝑯</m:t>
                          </m:r>
                        </m:e>
                        <m:sup>
                          <m:r>
                            <a:rPr lang="en-US" altLang="zh-CN" sz="1400" b="1" i="1" smtClean="0">
                              <a:solidFill>
                                <a:srgbClr val="B2095A"/>
                              </a:solidFill>
                              <a:latin typeface="Cambria Math" panose="02040503050406030204" pitchFamily="18" charset="0"/>
                            </a:rPr>
                            <m:t>+</m:t>
                          </m:r>
                        </m:sup>
                      </m:sSup>
                      <m:r>
                        <a:rPr lang="zh-CN" altLang="en-US" sz="1400" i="0">
                          <a:solidFill>
                            <a:schemeClr val="tx1">
                              <a:lumMod val="95000"/>
                              <a:lumOff val="5000"/>
                            </a:schemeClr>
                          </a:solidFill>
                          <a:latin typeface="Cambria Math" panose="02040503050406030204" pitchFamily="18" charset="0"/>
                        </a:rPr>
                        <m:t>≥0, </m:t>
                      </m:r>
                      <m:nary>
                        <m:naryPr>
                          <m:chr m:val="∑"/>
                          <m:limLoc m:val="undOvr"/>
                          <m:supHide m:val="on"/>
                          <m:ctrlPr>
                            <a:rPr lang="zh-CN" altLang="en-US" sz="1400" i="1">
                              <a:solidFill>
                                <a:schemeClr val="tx1">
                                  <a:lumMod val="95000"/>
                                  <a:lumOff val="5000"/>
                                </a:schemeClr>
                              </a:solidFill>
                              <a:latin typeface="Cambria Math" panose="02040503050406030204" pitchFamily="18" charset="0"/>
                            </a:rPr>
                          </m:ctrlPr>
                        </m:naryPr>
                        <m:sub>
                          <m:r>
                            <a:rPr lang="zh-CN" altLang="en-US" sz="1400" i="1">
                              <a:solidFill>
                                <a:schemeClr val="tx1">
                                  <a:lumMod val="95000"/>
                                  <a:lumOff val="5000"/>
                                </a:schemeClr>
                              </a:solidFill>
                              <a:latin typeface="Cambria Math" panose="02040503050406030204" pitchFamily="18" charset="0"/>
                            </a:rPr>
                            <m:t>𝑗</m:t>
                          </m:r>
                        </m:sub>
                        <m:sup/>
                        <m:e>
                          <m:sSubSup>
                            <m:sSubSupPr>
                              <m:ctrlPr>
                                <a:rPr lang="en-US" altLang="zh-CN" sz="1400" b="1" i="1" smtClean="0">
                                  <a:solidFill>
                                    <a:srgbClr val="B2095A"/>
                                  </a:solidFill>
                                  <a:latin typeface="Cambria Math" panose="02040503050406030204" pitchFamily="18" charset="0"/>
                                </a:rPr>
                              </m:ctrlPr>
                            </m:sSubSupPr>
                            <m:e>
                              <m:r>
                                <a:rPr lang="en-US" altLang="zh-CN" sz="1400" b="1" i="1" smtClean="0">
                                  <a:solidFill>
                                    <a:srgbClr val="B2095A"/>
                                  </a:solidFill>
                                  <a:latin typeface="Cambria Math" panose="02040503050406030204" pitchFamily="18" charset="0"/>
                                </a:rPr>
                                <m:t>𝑯</m:t>
                              </m:r>
                            </m:e>
                            <m:sub>
                              <m:r>
                                <a:rPr lang="en-US" altLang="zh-CN" sz="1400" b="1" i="1" smtClean="0">
                                  <a:solidFill>
                                    <a:srgbClr val="B2095A"/>
                                  </a:solidFill>
                                  <a:latin typeface="Cambria Math" panose="02040503050406030204" pitchFamily="18" charset="0"/>
                                </a:rPr>
                                <m:t>𝒋</m:t>
                              </m:r>
                            </m:sub>
                            <m:sup>
                              <m:r>
                                <a:rPr lang="en-US" altLang="zh-CN" sz="1400" b="1" i="1" smtClean="0">
                                  <a:solidFill>
                                    <a:srgbClr val="B2095A"/>
                                  </a:solidFill>
                                  <a:latin typeface="Cambria Math" panose="02040503050406030204" pitchFamily="18" charset="0"/>
                                </a:rPr>
                                <m:t>+</m:t>
                              </m:r>
                            </m:sup>
                          </m:sSubSup>
                        </m:e>
                      </m:nary>
                      <m:r>
                        <a:rPr lang="zh-CN" altLang="en-US" sz="1400" i="0">
                          <a:solidFill>
                            <a:schemeClr val="tx1">
                              <a:lumMod val="95000"/>
                              <a:lumOff val="5000"/>
                            </a:schemeClr>
                          </a:solidFill>
                          <a:latin typeface="Cambria Math" panose="02040503050406030204" pitchFamily="18" charset="0"/>
                        </a:rPr>
                        <m:t>=1, </m:t>
                      </m:r>
                      <m:nary>
                        <m:naryPr>
                          <m:chr m:val="∑"/>
                          <m:limLoc m:val="undOvr"/>
                          <m:supHide m:val="on"/>
                          <m:ctrlPr>
                            <a:rPr lang="zh-CN" altLang="en-US" sz="1400" i="1">
                              <a:solidFill>
                                <a:schemeClr val="tx1">
                                  <a:lumMod val="95000"/>
                                  <a:lumOff val="5000"/>
                                </a:schemeClr>
                              </a:solidFill>
                              <a:latin typeface="Cambria Math" panose="02040503050406030204" pitchFamily="18" charset="0"/>
                            </a:rPr>
                          </m:ctrlPr>
                        </m:naryPr>
                        <m:sub>
                          <m:r>
                            <a:rPr lang="zh-CN" altLang="en-US" sz="1400" i="1">
                              <a:solidFill>
                                <a:schemeClr val="tx1">
                                  <a:lumMod val="95000"/>
                                  <a:lumOff val="5000"/>
                                </a:schemeClr>
                              </a:solidFill>
                              <a:latin typeface="Cambria Math" panose="02040503050406030204" pitchFamily="18" charset="0"/>
                            </a:rPr>
                            <m:t>𝑖</m:t>
                          </m:r>
                        </m:sub>
                        <m:sup/>
                        <m:e>
                          <m:sSubSup>
                            <m:sSubSupPr>
                              <m:ctrlPr>
                                <a:rPr lang="en-US" altLang="zh-CN" sz="1400" b="1" i="1" smtClean="0">
                                  <a:solidFill>
                                    <a:srgbClr val="B2095A"/>
                                  </a:solidFill>
                                  <a:latin typeface="Cambria Math" panose="02040503050406030204" pitchFamily="18" charset="0"/>
                                </a:rPr>
                              </m:ctrlPr>
                            </m:sSubSupPr>
                            <m:e>
                              <m:r>
                                <a:rPr lang="en-US" altLang="zh-CN" sz="1400" b="1" i="1" smtClean="0">
                                  <a:solidFill>
                                    <a:srgbClr val="B2095A"/>
                                  </a:solidFill>
                                  <a:latin typeface="Cambria Math" panose="02040503050406030204" pitchFamily="18" charset="0"/>
                                </a:rPr>
                                <m:t>𝑾</m:t>
                              </m:r>
                            </m:e>
                            <m:sub>
                              <m:r>
                                <a:rPr lang="en-US" altLang="zh-CN" sz="1400" b="1" i="1" smtClean="0">
                                  <a:solidFill>
                                    <a:srgbClr val="B2095A"/>
                                  </a:solidFill>
                                  <a:latin typeface="Cambria Math" panose="02040503050406030204" pitchFamily="18" charset="0"/>
                                </a:rPr>
                                <m:t>𝒊𝒋</m:t>
                              </m:r>
                            </m:sub>
                            <m:sup>
                              <m:r>
                                <a:rPr lang="en-US" altLang="zh-CN" sz="1400" b="1" i="1" smtClean="0">
                                  <a:solidFill>
                                    <a:srgbClr val="B2095A"/>
                                  </a:solidFill>
                                  <a:latin typeface="Cambria Math" panose="02040503050406030204" pitchFamily="18" charset="0"/>
                                </a:rPr>
                                <m:t>+</m:t>
                              </m:r>
                            </m:sup>
                          </m:sSubSup>
                        </m:e>
                      </m:nary>
                      <m:r>
                        <a:rPr lang="zh-CN" altLang="en-US" sz="1400" i="0">
                          <a:solidFill>
                            <a:schemeClr val="tx1">
                              <a:lumMod val="95000"/>
                              <a:lumOff val="5000"/>
                            </a:schemeClr>
                          </a:solidFill>
                          <a:latin typeface="Cambria Math" panose="02040503050406030204" pitchFamily="18" charset="0"/>
                        </a:rPr>
                        <m:t>=1</m:t>
                      </m:r>
                      <m:d>
                        <m:dPr>
                          <m:endChr m:val=""/>
                          <m:ctrlPr>
                            <a:rPr lang="zh-CN" altLang="en-US" sz="1400" i="1">
                              <a:solidFill>
                                <a:schemeClr val="tx1">
                                  <a:lumMod val="95000"/>
                                  <a:lumOff val="5000"/>
                                </a:schemeClr>
                              </a:solidFill>
                              <a:latin typeface="Cambria Math" panose="02040503050406030204" pitchFamily="18" charset="0"/>
                            </a:rPr>
                          </m:ctrlPr>
                        </m:dPr>
                        <m:e>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𝑓𝑜𝑟</m:t>
                          </m:r>
                          <m:r>
                            <a:rPr lang="zh-CN" altLang="en-US" sz="1400" i="0">
                              <a:solidFill>
                                <a:schemeClr val="tx1">
                                  <a:lumMod val="95000"/>
                                  <a:lumOff val="5000"/>
                                </a:schemeClr>
                              </a:solidFill>
                              <a:latin typeface="Cambria Math" panose="02040503050406030204" pitchFamily="18" charset="0"/>
                            </a:rPr>
                            <m:t> </m:t>
                          </m:r>
                          <m:r>
                            <a:rPr lang="zh-CN" altLang="en-US" sz="1400" i="1">
                              <a:solidFill>
                                <a:schemeClr val="tx1">
                                  <a:lumMod val="95000"/>
                                  <a:lumOff val="5000"/>
                                </a:schemeClr>
                              </a:solidFill>
                              <a:latin typeface="Cambria Math" panose="02040503050406030204" pitchFamily="18" charset="0"/>
                            </a:rPr>
                            <m:t>𝑗</m:t>
                          </m:r>
                          <m:r>
                            <a:rPr lang="zh-CN" altLang="en-US" sz="1400" i="0">
                              <a:solidFill>
                                <a:schemeClr val="tx1">
                                  <a:lumMod val="95000"/>
                                  <a:lumOff val="5000"/>
                                </a:schemeClr>
                              </a:solidFill>
                              <a:latin typeface="Cambria Math" panose="02040503050406030204" pitchFamily="18" charset="0"/>
                            </a:rPr>
                            <m:t>=1:</m:t>
                          </m:r>
                          <m:r>
                            <a:rPr lang="zh-CN" altLang="en-US" sz="1400" i="1">
                              <a:solidFill>
                                <a:schemeClr val="tx1">
                                  <a:lumMod val="95000"/>
                                  <a:lumOff val="5000"/>
                                </a:schemeClr>
                              </a:solidFill>
                              <a:latin typeface="Cambria Math" panose="02040503050406030204" pitchFamily="18" charset="0"/>
                            </a:rPr>
                            <m:t>𝐾</m:t>
                          </m:r>
                          <m:r>
                            <a:rPr lang="zh-CN" altLang="en-US" sz="1400" i="0">
                              <a:solidFill>
                                <a:schemeClr val="tx1">
                                  <a:lumMod val="95000"/>
                                  <a:lumOff val="5000"/>
                                </a:schemeClr>
                              </a:solidFill>
                              <a:latin typeface="Cambria Math" panose="02040503050406030204" pitchFamily="18" charset="0"/>
                            </a:rPr>
                            <m:t>+1</m:t>
                          </m:r>
                          <m:r>
                            <a:rPr lang="en-US" altLang="zh-CN" sz="1400" b="0" i="0" smtClean="0">
                              <a:solidFill>
                                <a:schemeClr val="tx1">
                                  <a:lumMod val="95000"/>
                                  <a:lumOff val="5000"/>
                                </a:schemeClr>
                              </a:solidFill>
                              <a:latin typeface="Cambria Math" panose="02040503050406030204" pitchFamily="18" charset="0"/>
                            </a:rPr>
                            <m:t>)</m:t>
                          </m:r>
                        </m:e>
                      </m:d>
                    </m:oMath>
                  </m:oMathPara>
                </a14:m>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B59381C5-264D-D9C8-3D0D-7EA6143594D9}"/>
                  </a:ext>
                </a:extLst>
              </p:cNvPr>
              <p:cNvSpPr txBox="1">
                <a:spLocks noRot="1" noChangeAspect="1" noMove="1" noResize="1" noEditPoints="1" noAdjustHandles="1" noChangeArrowheads="1" noChangeShapeType="1" noTextEdit="1"/>
              </p:cNvSpPr>
              <p:nvPr/>
            </p:nvSpPr>
            <p:spPr>
              <a:xfrm>
                <a:off x="-252298" y="3875422"/>
                <a:ext cx="6161964" cy="854978"/>
              </a:xfrm>
              <a:prstGeom prst="rect">
                <a:avLst/>
              </a:prstGeom>
              <a:blipFill>
                <a:blip r:embed="rId9"/>
                <a:stretch>
                  <a:fillRect t="-60294" b="-1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C3BFE6C-1A24-0685-FB28-261A2CF989D8}"/>
                  </a:ext>
                </a:extLst>
              </p:cNvPr>
              <p:cNvSpPr txBox="1"/>
              <p:nvPr/>
            </p:nvSpPr>
            <p:spPr>
              <a:xfrm>
                <a:off x="6924679" y="1203214"/>
                <a:ext cx="3614168" cy="369332"/>
              </a:xfrm>
              <a:prstGeom prst="rect">
                <a:avLst/>
              </a:prstGeom>
              <a:noFill/>
            </p:spPr>
            <p:txBody>
              <a:bodyPr wrap="square">
                <a:spAutoFit/>
              </a:bodyPr>
              <a:lstStyle/>
              <a:p>
                <a:r>
                  <a:rPr lang="en" altLang="zh-CN" dirty="0">
                    <a:latin typeface="NimbusRomNo9L"/>
                  </a:rPr>
                  <a:t>Optimization process of </a:t>
                </a:r>
                <a14:m>
                  <m:oMath xmlns:m="http://schemas.openxmlformats.org/officeDocument/2006/math">
                    <m:r>
                      <a:rPr lang="en-US" altLang="zh-CN" b="1" i="1" smtClean="0">
                        <a:solidFill>
                          <a:schemeClr val="tx1">
                            <a:lumMod val="95000"/>
                            <a:lumOff val="5000"/>
                          </a:schemeClr>
                        </a:solidFill>
                        <a:latin typeface="Cambria Math" panose="02040503050406030204" pitchFamily="18" charset="0"/>
                      </a:rPr>
                      <m:t>𝑯</m:t>
                    </m:r>
                  </m:oMath>
                </a14:m>
                <a:r>
                  <a:rPr lang="en" altLang="zh-CN" dirty="0">
                    <a:latin typeface="NimbusRomNo9L"/>
                  </a:rPr>
                  <a:t> and </a:t>
                </a:r>
                <a14:m>
                  <m:oMath xmlns:m="http://schemas.openxmlformats.org/officeDocument/2006/math">
                    <m:sSup>
                      <m:sSupPr>
                        <m:ctrlPr>
                          <a:rPr lang="en-US" altLang="zh-CN" b="1" i="1">
                            <a:solidFill>
                              <a:srgbClr val="B2095A"/>
                            </a:solidFill>
                            <a:latin typeface="Cambria Math" panose="02040503050406030204" pitchFamily="18" charset="0"/>
                          </a:rPr>
                        </m:ctrlPr>
                      </m:sSupPr>
                      <m:e>
                        <m:r>
                          <a:rPr lang="en-US" altLang="zh-CN" b="1" i="1">
                            <a:solidFill>
                              <a:srgbClr val="B2095A"/>
                            </a:solidFill>
                            <a:latin typeface="Cambria Math" panose="02040503050406030204" pitchFamily="18" charset="0"/>
                          </a:rPr>
                          <m:t>𝑯</m:t>
                        </m:r>
                      </m:e>
                      <m:sup>
                        <m:r>
                          <a:rPr lang="en-US" altLang="zh-CN" b="1" i="1">
                            <a:solidFill>
                              <a:srgbClr val="B2095A"/>
                            </a:solidFill>
                            <a:latin typeface="Cambria Math" panose="02040503050406030204" pitchFamily="18" charset="0"/>
                          </a:rPr>
                          <m:t>+</m:t>
                        </m:r>
                      </m:sup>
                    </m:sSup>
                  </m:oMath>
                </a14:m>
                <a:r>
                  <a:rPr lang="en" altLang="zh-CN" dirty="0">
                    <a:latin typeface="NimbusRomNo9L"/>
                  </a:rPr>
                  <a:t> </a:t>
                </a:r>
                <a:endParaRPr lang="en" altLang="zh-CN" dirty="0"/>
              </a:p>
            </p:txBody>
          </p:sp>
        </mc:Choice>
        <mc:Fallback xmlns="">
          <p:sp>
            <p:nvSpPr>
              <p:cNvPr id="38" name="文本框 37">
                <a:extLst>
                  <a:ext uri="{FF2B5EF4-FFF2-40B4-BE49-F238E27FC236}">
                    <a16:creationId xmlns:a16="http://schemas.microsoft.com/office/drawing/2014/main" id="{6C3BFE6C-1A24-0685-FB28-261A2CF989D8}"/>
                  </a:ext>
                </a:extLst>
              </p:cNvPr>
              <p:cNvSpPr txBox="1">
                <a:spLocks noRot="1" noChangeAspect="1" noMove="1" noResize="1" noEditPoints="1" noAdjustHandles="1" noChangeArrowheads="1" noChangeShapeType="1" noTextEdit="1"/>
              </p:cNvSpPr>
              <p:nvPr/>
            </p:nvSpPr>
            <p:spPr>
              <a:xfrm>
                <a:off x="6924679" y="1203214"/>
                <a:ext cx="3614168" cy="369332"/>
              </a:xfrm>
              <a:prstGeom prst="rect">
                <a:avLst/>
              </a:prstGeom>
              <a:blipFill>
                <a:blip r:embed="rId10"/>
                <a:stretch>
                  <a:fillRect l="-1404" t="-6667" b="-2666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5624BA1-6509-7D20-FF5D-9F22C6ED05B4}"/>
              </a:ext>
            </a:extLst>
          </p:cNvPr>
          <p:cNvPicPr>
            <a:picLocks noChangeAspect="1"/>
          </p:cNvPicPr>
          <p:nvPr/>
        </p:nvPicPr>
        <p:blipFill rotWithShape="1">
          <a:blip r:embed="rId11"/>
          <a:srcRect l="61085" t="9598" r="10977" b="76164"/>
          <a:stretch/>
        </p:blipFill>
        <p:spPr>
          <a:xfrm>
            <a:off x="6930231" y="3615646"/>
            <a:ext cx="3247248" cy="214161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712BE5C-9771-0EAE-1F93-F7B0181EEB5A}"/>
                  </a:ext>
                </a:extLst>
              </p:cNvPr>
              <p:cNvSpPr txBox="1"/>
              <p:nvPr/>
            </p:nvSpPr>
            <p:spPr>
              <a:xfrm>
                <a:off x="1244836" y="4779562"/>
                <a:ext cx="3063194" cy="369332"/>
              </a:xfrm>
              <a:prstGeom prst="rect">
                <a:avLst/>
              </a:prstGeom>
              <a:noFill/>
            </p:spPr>
            <p:txBody>
              <a:bodyPr wrap="square">
                <a:spAutoFit/>
              </a:bodyPr>
              <a:lstStyle/>
              <a:p>
                <a:r>
                  <a:rPr kumimoji="1" lang="en-US" altLang="zh-CN" dirty="0"/>
                  <a:t>auxiliary variables: </a:t>
                </a:r>
                <a14:m>
                  <m:oMath xmlns:m="http://schemas.openxmlformats.org/officeDocument/2006/math">
                    <m:sSup>
                      <m:sSupPr>
                        <m:ctrlPr>
                          <a:rPr kumimoji="1" lang="en-US" altLang="zh-CN" b="1" i="1" smtClean="0">
                            <a:solidFill>
                              <a:srgbClr val="B2095A"/>
                            </a:solidFill>
                            <a:latin typeface="Cambria Math" panose="02040503050406030204" pitchFamily="18" charset="0"/>
                          </a:rPr>
                        </m:ctrlPr>
                      </m:sSupPr>
                      <m:e>
                        <m:r>
                          <a:rPr kumimoji="1" lang="en-US" altLang="zh-CN" b="1" i="1" smtClean="0">
                            <a:solidFill>
                              <a:srgbClr val="B2095A"/>
                            </a:solidFill>
                            <a:latin typeface="Cambria Math" panose="02040503050406030204" pitchFamily="18" charset="0"/>
                          </a:rPr>
                          <m:t>𝑾</m:t>
                        </m:r>
                      </m:e>
                      <m:sup>
                        <m:r>
                          <a:rPr kumimoji="1" lang="en-US" altLang="zh-CN" b="1" i="1" smtClean="0">
                            <a:solidFill>
                              <a:srgbClr val="B2095A"/>
                            </a:solidFill>
                            <a:latin typeface="Cambria Math" panose="02040503050406030204" pitchFamily="18" charset="0"/>
                          </a:rPr>
                          <m:t>+</m:t>
                        </m:r>
                      </m:sup>
                    </m:sSup>
                  </m:oMath>
                </a14:m>
                <a:r>
                  <a:rPr kumimoji="1" lang="en-US" altLang="zh-CN" b="1" dirty="0">
                    <a:solidFill>
                      <a:srgbClr val="B2095A"/>
                    </a:solidFill>
                  </a:rPr>
                  <a:t>, </a:t>
                </a:r>
                <a14:m>
                  <m:oMath xmlns:m="http://schemas.openxmlformats.org/officeDocument/2006/math">
                    <m:sSup>
                      <m:sSupPr>
                        <m:ctrlPr>
                          <a:rPr kumimoji="1" lang="en-US" altLang="zh-CN" b="1" i="1">
                            <a:solidFill>
                              <a:srgbClr val="B2095A"/>
                            </a:solidFill>
                            <a:latin typeface="Cambria Math" panose="02040503050406030204" pitchFamily="18" charset="0"/>
                          </a:rPr>
                        </m:ctrlPr>
                      </m:sSupPr>
                      <m:e>
                        <m:r>
                          <a:rPr kumimoji="1" lang="en-US" altLang="zh-CN" b="1" i="1" smtClean="0">
                            <a:solidFill>
                              <a:srgbClr val="B2095A"/>
                            </a:solidFill>
                            <a:latin typeface="Cambria Math" panose="02040503050406030204" pitchFamily="18" charset="0"/>
                          </a:rPr>
                          <m:t>𝑯</m:t>
                        </m:r>
                      </m:e>
                      <m:sup>
                        <m:r>
                          <a:rPr kumimoji="1" lang="en-US" altLang="zh-CN" b="1" i="1">
                            <a:solidFill>
                              <a:srgbClr val="B2095A"/>
                            </a:solidFill>
                            <a:latin typeface="Cambria Math" panose="02040503050406030204" pitchFamily="18" charset="0"/>
                          </a:rPr>
                          <m:t>+</m:t>
                        </m:r>
                      </m:sup>
                    </m:sSup>
                  </m:oMath>
                </a14:m>
                <a:r>
                  <a:rPr kumimoji="1" lang="en-US" altLang="zh-CN" b="1" dirty="0">
                    <a:solidFill>
                      <a:srgbClr val="B2095A"/>
                    </a:solidFill>
                  </a:rPr>
                  <a:t> </a:t>
                </a:r>
                <a:endParaRPr lang="zh-CN" altLang="en-US" b="1" dirty="0"/>
              </a:p>
            </p:txBody>
          </p:sp>
        </mc:Choice>
        <mc:Fallback xmlns="">
          <p:sp>
            <p:nvSpPr>
              <p:cNvPr id="4" name="文本框 3">
                <a:extLst>
                  <a:ext uri="{FF2B5EF4-FFF2-40B4-BE49-F238E27FC236}">
                    <a16:creationId xmlns:a16="http://schemas.microsoft.com/office/drawing/2014/main" id="{E712BE5C-9771-0EAE-1F93-F7B0181EEB5A}"/>
                  </a:ext>
                </a:extLst>
              </p:cNvPr>
              <p:cNvSpPr txBox="1">
                <a:spLocks noRot="1" noChangeAspect="1" noMove="1" noResize="1" noEditPoints="1" noAdjustHandles="1" noChangeArrowheads="1" noChangeShapeType="1" noTextEdit="1"/>
              </p:cNvSpPr>
              <p:nvPr/>
            </p:nvSpPr>
            <p:spPr>
              <a:xfrm>
                <a:off x="1244836" y="4779562"/>
                <a:ext cx="3063194" cy="369332"/>
              </a:xfrm>
              <a:prstGeom prst="rect">
                <a:avLst/>
              </a:prstGeom>
              <a:blipFill>
                <a:blip r:embed="rId12"/>
                <a:stretch>
                  <a:fillRect l="-1235"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39F3D89-0C7F-23CA-2056-E796FA316249}"/>
                  </a:ext>
                </a:extLst>
              </p:cNvPr>
              <p:cNvSpPr txBox="1"/>
              <p:nvPr/>
            </p:nvSpPr>
            <p:spPr>
              <a:xfrm>
                <a:off x="7023899" y="3052806"/>
                <a:ext cx="978372" cy="369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𝑯</m:t>
                      </m:r>
                    </m:oMath>
                  </m:oMathPara>
                </a14:m>
                <a:endParaRPr lang="zh-CN" altLang="en-US" dirty="0">
                  <a:solidFill>
                    <a:schemeClr val="tx1"/>
                  </a:solidFill>
                </a:endParaRPr>
              </a:p>
            </p:txBody>
          </p:sp>
        </mc:Choice>
        <mc:Fallback xmlns="">
          <p:sp>
            <p:nvSpPr>
              <p:cNvPr id="23" name="文本框 22">
                <a:extLst>
                  <a:ext uri="{FF2B5EF4-FFF2-40B4-BE49-F238E27FC236}">
                    <a16:creationId xmlns:a16="http://schemas.microsoft.com/office/drawing/2014/main" id="{C39F3D89-0C7F-23CA-2056-E796FA316249}"/>
                  </a:ext>
                </a:extLst>
              </p:cNvPr>
              <p:cNvSpPr txBox="1">
                <a:spLocks noRot="1" noChangeAspect="1" noMove="1" noResize="1" noEditPoints="1" noAdjustHandles="1" noChangeArrowheads="1" noChangeShapeType="1" noTextEdit="1"/>
              </p:cNvSpPr>
              <p:nvPr/>
            </p:nvSpPr>
            <p:spPr>
              <a:xfrm>
                <a:off x="7023899" y="3052806"/>
                <a:ext cx="978372" cy="3693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921CABF-A27E-0F78-02D6-FD08EF1B8708}"/>
                  </a:ext>
                </a:extLst>
              </p:cNvPr>
              <p:cNvSpPr txBox="1"/>
              <p:nvPr/>
            </p:nvSpPr>
            <p:spPr>
              <a:xfrm>
                <a:off x="9639180" y="3056487"/>
                <a:ext cx="638558" cy="383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rgbClr val="B2095A"/>
                              </a:solidFill>
                              <a:latin typeface="Cambria Math" panose="02040503050406030204" pitchFamily="18" charset="0"/>
                            </a:rPr>
                          </m:ctrlPr>
                        </m:sSupPr>
                        <m:e>
                          <m:r>
                            <a:rPr lang="zh-CN" altLang="en-US" sz="1800" b="1" i="1">
                              <a:solidFill>
                                <a:srgbClr val="B2095A"/>
                              </a:solidFill>
                              <a:latin typeface="Cambria Math" panose="02040503050406030204" pitchFamily="18" charset="0"/>
                            </a:rPr>
                            <m:t>𝑯</m:t>
                          </m:r>
                        </m:e>
                        <m:sup>
                          <m:r>
                            <a:rPr lang="en-US" altLang="zh-CN" sz="1800" b="1" i="1" smtClean="0">
                              <a:solidFill>
                                <a:srgbClr val="B2095A"/>
                              </a:solidFill>
                              <a:latin typeface="Cambria Math" panose="02040503050406030204" pitchFamily="18" charset="0"/>
                            </a:rPr>
                            <m:t>+</m:t>
                          </m:r>
                        </m:sup>
                      </m:sSup>
                    </m:oMath>
                  </m:oMathPara>
                </a14:m>
                <a:endParaRPr lang="zh-CN" altLang="en-US" dirty="0"/>
              </a:p>
            </p:txBody>
          </p:sp>
        </mc:Choice>
        <mc:Fallback xmlns="">
          <p:sp>
            <p:nvSpPr>
              <p:cNvPr id="29" name="文本框 28">
                <a:extLst>
                  <a:ext uri="{FF2B5EF4-FFF2-40B4-BE49-F238E27FC236}">
                    <a16:creationId xmlns:a16="http://schemas.microsoft.com/office/drawing/2014/main" id="{9921CABF-A27E-0F78-02D6-FD08EF1B8708}"/>
                  </a:ext>
                </a:extLst>
              </p:cNvPr>
              <p:cNvSpPr txBox="1">
                <a:spLocks noRot="1" noChangeAspect="1" noMove="1" noResize="1" noEditPoints="1" noAdjustHandles="1" noChangeArrowheads="1" noChangeShapeType="1" noTextEdit="1"/>
              </p:cNvSpPr>
              <p:nvPr/>
            </p:nvSpPr>
            <p:spPr>
              <a:xfrm>
                <a:off x="9639180" y="3056487"/>
                <a:ext cx="638558" cy="383055"/>
              </a:xfrm>
              <a:prstGeom prst="rect">
                <a:avLst/>
              </a:prstGeom>
              <a:blipFill>
                <a:blip r:embed="rId14"/>
                <a:stretch>
                  <a:fillRect/>
                </a:stretch>
              </a:blipFill>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AA1E9B2C-F0C5-C518-13B9-34E56B615782}"/>
              </a:ext>
            </a:extLst>
          </p:cNvPr>
          <p:cNvCxnSpPr>
            <a:cxnSpLocks/>
          </p:cNvCxnSpPr>
          <p:nvPr/>
        </p:nvCxnSpPr>
        <p:spPr>
          <a:xfrm flipV="1">
            <a:off x="7528258" y="2540275"/>
            <a:ext cx="1" cy="422084"/>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63668F5B-016C-A83C-1015-97DDFD7C92D6}"/>
              </a:ext>
            </a:extLst>
          </p:cNvPr>
          <p:cNvCxnSpPr>
            <a:cxnSpLocks/>
          </p:cNvCxnSpPr>
          <p:nvPr/>
        </p:nvCxnSpPr>
        <p:spPr>
          <a:xfrm>
            <a:off x="7698327" y="3237472"/>
            <a:ext cx="655118" cy="0"/>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7EDFB3A-9121-C624-4922-4DCB27DB7D24}"/>
              </a:ext>
            </a:extLst>
          </p:cNvPr>
          <p:cNvCxnSpPr>
            <a:cxnSpLocks/>
          </p:cNvCxnSpPr>
          <p:nvPr/>
        </p:nvCxnSpPr>
        <p:spPr>
          <a:xfrm flipH="1">
            <a:off x="9169757" y="3237472"/>
            <a:ext cx="614067" cy="0"/>
          </a:xfrm>
          <a:prstGeom prst="straightConnector1">
            <a:avLst/>
          </a:prstGeom>
          <a:ln w="19050">
            <a:solidFill>
              <a:srgbClr val="B209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70E77AB4-AE18-C8DC-7529-95ACF3F67376}"/>
              </a:ext>
            </a:extLst>
          </p:cNvPr>
          <p:cNvCxnSpPr/>
          <p:nvPr/>
        </p:nvCxnSpPr>
        <p:spPr>
          <a:xfrm flipV="1">
            <a:off x="9958459" y="2537420"/>
            <a:ext cx="1" cy="422084"/>
          </a:xfrm>
          <a:prstGeom prst="straightConnector1">
            <a:avLst/>
          </a:prstGeom>
          <a:ln w="19050">
            <a:solidFill>
              <a:srgbClr val="B209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BB864A89-F09F-A6F4-BECB-81DFAB2F0AB8}"/>
              </a:ext>
            </a:extLst>
          </p:cNvPr>
          <p:cNvCxnSpPr>
            <a:cxnSpLocks/>
          </p:cNvCxnSpPr>
          <p:nvPr/>
        </p:nvCxnSpPr>
        <p:spPr>
          <a:xfrm flipV="1">
            <a:off x="7773494" y="2582950"/>
            <a:ext cx="519602" cy="43065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5C0F30C5-E95C-70BC-E9B9-BFF03F42C4AB}"/>
              </a:ext>
            </a:extLst>
          </p:cNvPr>
          <p:cNvCxnSpPr>
            <a:cxnSpLocks/>
          </p:cNvCxnSpPr>
          <p:nvPr/>
        </p:nvCxnSpPr>
        <p:spPr>
          <a:xfrm flipH="1" flipV="1">
            <a:off x="9041474" y="2633853"/>
            <a:ext cx="620919" cy="413020"/>
          </a:xfrm>
          <a:prstGeom prst="straightConnector1">
            <a:avLst/>
          </a:prstGeom>
          <a:ln w="19050">
            <a:solidFill>
              <a:srgbClr val="B2095A"/>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D7E16956-55FE-DA7A-F033-D0FF9A64386C}"/>
              </a:ext>
            </a:extLst>
          </p:cNvPr>
          <p:cNvGrpSpPr/>
          <p:nvPr/>
        </p:nvGrpSpPr>
        <p:grpSpPr>
          <a:xfrm>
            <a:off x="6385561" y="1526796"/>
            <a:ext cx="4867718" cy="957237"/>
            <a:chOff x="6385561" y="1526796"/>
            <a:chExt cx="4867718" cy="957237"/>
          </a:xfrm>
        </p:grpSpPr>
        <p:sp>
          <p:nvSpPr>
            <p:cNvPr id="51" name="椭圆 50">
              <a:extLst>
                <a:ext uri="{FF2B5EF4-FFF2-40B4-BE49-F238E27FC236}">
                  <a16:creationId xmlns:a16="http://schemas.microsoft.com/office/drawing/2014/main" id="{CB45ABD3-B5BF-1079-2124-60D993C5C06B}"/>
                </a:ext>
              </a:extLst>
            </p:cNvPr>
            <p:cNvSpPr/>
            <p:nvPr/>
          </p:nvSpPr>
          <p:spPr>
            <a:xfrm>
              <a:off x="8553855" y="1526796"/>
              <a:ext cx="2649920" cy="936716"/>
            </a:xfrm>
            <a:prstGeom prst="ellipse">
              <a:avLst/>
            </a:prstGeom>
            <a:solidFill>
              <a:schemeClr val="accent6">
                <a:lumMod val="20000"/>
                <a:lumOff val="80000"/>
                <a:alpha val="8416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A3A3C34-7EFB-7259-2576-3151FD06429C}"/>
                    </a:ext>
                  </a:extLst>
                </p:cNvPr>
                <p:cNvSpPr txBox="1"/>
                <p:nvPr/>
              </p:nvSpPr>
              <p:spPr>
                <a:xfrm>
                  <a:off x="8741343" y="1843623"/>
                  <a:ext cx="13542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rgbClr val="B2095A"/>
                                </a:solidFill>
                                <a:latin typeface="Cambria Math" panose="02040503050406030204" pitchFamily="18" charset="0"/>
                              </a:rPr>
                            </m:ctrlPr>
                          </m:sSupPr>
                          <m:e>
                            <m:r>
                              <a:rPr lang="zh-CN" altLang="en-US" sz="1800" b="1" i="1">
                                <a:solidFill>
                                  <a:srgbClr val="B2095A"/>
                                </a:solidFill>
                                <a:latin typeface="Cambria Math" panose="02040503050406030204" pitchFamily="18" charset="0"/>
                              </a:rPr>
                              <m:t>𝑯</m:t>
                            </m:r>
                          </m:e>
                          <m:sup>
                            <m:r>
                              <a:rPr lang="en-US" altLang="zh-CN" sz="1800" b="1" i="1" smtClean="0">
                                <a:solidFill>
                                  <a:srgbClr val="B2095A"/>
                                </a:solidFill>
                                <a:latin typeface="Cambria Math" panose="02040503050406030204" pitchFamily="18" charset="0"/>
                              </a:rPr>
                              <m:t>+</m:t>
                            </m:r>
                          </m:sup>
                        </m:sSup>
                        <m:r>
                          <a:rPr lang="zh-CN" altLang="en-US" sz="1800" i="0">
                            <a:solidFill>
                              <a:schemeClr val="tx1">
                                <a:lumMod val="95000"/>
                                <a:lumOff val="5000"/>
                              </a:schemeClr>
                            </a:solidFill>
                            <a:latin typeface="Cambria Math" panose="02040503050406030204" pitchFamily="18" charset="0"/>
                          </a:rPr>
                          <m:t>≥0</m:t>
                        </m:r>
                      </m:oMath>
                    </m:oMathPara>
                  </a14:m>
                  <a:endParaRPr lang="zh-CN" altLang="en-US" dirty="0"/>
                </a:p>
              </p:txBody>
            </p:sp>
          </mc:Choice>
          <mc:Fallback xmlns="">
            <p:sp>
              <p:nvSpPr>
                <p:cNvPr id="19" name="文本框 18">
                  <a:extLst>
                    <a:ext uri="{FF2B5EF4-FFF2-40B4-BE49-F238E27FC236}">
                      <a16:creationId xmlns:a16="http://schemas.microsoft.com/office/drawing/2014/main" id="{7A3A3C34-7EFB-7259-2576-3151FD06429C}"/>
                    </a:ext>
                  </a:extLst>
                </p:cNvPr>
                <p:cNvSpPr txBox="1">
                  <a:spLocks noRot="1" noChangeAspect="1" noMove="1" noResize="1" noEditPoints="1" noAdjustHandles="1" noChangeArrowheads="1" noChangeShapeType="1" noTextEdit="1"/>
                </p:cNvSpPr>
                <p:nvPr/>
              </p:nvSpPr>
              <p:spPr>
                <a:xfrm>
                  <a:off x="8741343" y="1843623"/>
                  <a:ext cx="1354235"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2C527AF-0718-C169-0496-324E75F69736}"/>
                    </a:ext>
                  </a:extLst>
                </p:cNvPr>
                <p:cNvSpPr txBox="1"/>
                <p:nvPr/>
              </p:nvSpPr>
              <p:spPr>
                <a:xfrm>
                  <a:off x="9428354" y="1644082"/>
                  <a:ext cx="182492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zh-CN" altLang="en-US" sz="1800" i="1" smtClean="0">
                                <a:solidFill>
                                  <a:schemeClr val="tx1">
                                    <a:lumMod val="95000"/>
                                    <a:lumOff val="5000"/>
                                  </a:schemeClr>
                                </a:solidFill>
                                <a:latin typeface="Cambria Math" panose="02040503050406030204" pitchFamily="18" charset="0"/>
                              </a:rPr>
                            </m:ctrlPr>
                          </m:naryPr>
                          <m:sub>
                            <m:r>
                              <a:rPr lang="zh-CN" altLang="en-US" sz="1800" i="1">
                                <a:solidFill>
                                  <a:schemeClr val="tx1">
                                    <a:lumMod val="95000"/>
                                    <a:lumOff val="5000"/>
                                  </a:schemeClr>
                                </a:solidFill>
                                <a:latin typeface="Cambria Math" panose="02040503050406030204" pitchFamily="18" charset="0"/>
                              </a:rPr>
                              <m:t>𝑗</m:t>
                            </m:r>
                          </m:sub>
                          <m:sup/>
                          <m:e>
                            <m:sSubSup>
                              <m:sSubSupPr>
                                <m:ctrlPr>
                                  <a:rPr lang="en-US" altLang="zh-CN" sz="1800" b="1" i="1" smtClean="0">
                                    <a:solidFill>
                                      <a:srgbClr val="B2095A"/>
                                    </a:solidFill>
                                    <a:latin typeface="Cambria Math" panose="02040503050406030204" pitchFamily="18" charset="0"/>
                                  </a:rPr>
                                </m:ctrlPr>
                              </m:sSubSupPr>
                              <m:e>
                                <m:r>
                                  <a:rPr lang="en-US" altLang="zh-CN" sz="1800" b="1" i="1" smtClean="0">
                                    <a:solidFill>
                                      <a:srgbClr val="B2095A"/>
                                    </a:solidFill>
                                    <a:latin typeface="Cambria Math" panose="02040503050406030204" pitchFamily="18" charset="0"/>
                                  </a:rPr>
                                  <m:t>𝑯</m:t>
                                </m:r>
                              </m:e>
                              <m:sub>
                                <m:r>
                                  <a:rPr lang="en-US" altLang="zh-CN" sz="1800" b="1" i="1" smtClean="0">
                                    <a:solidFill>
                                      <a:srgbClr val="B2095A"/>
                                    </a:solidFill>
                                    <a:latin typeface="Cambria Math" panose="02040503050406030204" pitchFamily="18" charset="0"/>
                                  </a:rPr>
                                  <m:t>𝒋</m:t>
                                </m:r>
                              </m:sub>
                              <m:sup>
                                <m:r>
                                  <a:rPr lang="en-US" altLang="zh-CN" sz="1800" b="1" i="1" smtClean="0">
                                    <a:solidFill>
                                      <a:srgbClr val="B2095A"/>
                                    </a:solidFill>
                                    <a:latin typeface="Cambria Math" panose="02040503050406030204" pitchFamily="18" charset="0"/>
                                  </a:rPr>
                                  <m:t>+</m:t>
                                </m:r>
                              </m:sup>
                            </m:sSubSup>
                          </m:e>
                        </m:nary>
                        <m:r>
                          <a:rPr lang="zh-CN" altLang="en-US" sz="1800" i="0">
                            <a:solidFill>
                              <a:schemeClr val="tx1">
                                <a:lumMod val="95000"/>
                                <a:lumOff val="5000"/>
                              </a:schemeClr>
                            </a:solidFill>
                            <a:latin typeface="Cambria Math" panose="02040503050406030204" pitchFamily="18" charset="0"/>
                          </a:rPr>
                          <m:t>=1</m:t>
                        </m:r>
                      </m:oMath>
                    </m:oMathPara>
                  </a14:m>
                  <a:endParaRPr lang="zh-CN" altLang="en-US" dirty="0"/>
                </a:p>
              </p:txBody>
            </p:sp>
          </mc:Choice>
          <mc:Fallback xmlns="">
            <p:sp>
              <p:nvSpPr>
                <p:cNvPr id="21" name="文本框 20">
                  <a:extLst>
                    <a:ext uri="{FF2B5EF4-FFF2-40B4-BE49-F238E27FC236}">
                      <a16:creationId xmlns:a16="http://schemas.microsoft.com/office/drawing/2014/main" id="{82C527AF-0718-C169-0496-324E75F69736}"/>
                    </a:ext>
                  </a:extLst>
                </p:cNvPr>
                <p:cNvSpPr txBox="1">
                  <a:spLocks noRot="1" noChangeAspect="1" noMove="1" noResize="1" noEditPoints="1" noAdjustHandles="1" noChangeArrowheads="1" noChangeShapeType="1" noTextEdit="1"/>
                </p:cNvSpPr>
                <p:nvPr/>
              </p:nvSpPr>
              <p:spPr>
                <a:xfrm>
                  <a:off x="9428354" y="1644082"/>
                  <a:ext cx="1824925" cy="795859"/>
                </a:xfrm>
                <a:prstGeom prst="rect">
                  <a:avLst/>
                </a:prstGeom>
                <a:blipFill>
                  <a:blip r:embed="rId16"/>
                  <a:stretch>
                    <a:fillRect l="-26897" t="-119048" b="-161905"/>
                  </a:stretch>
                </a:blipFill>
              </p:spPr>
              <p:txBody>
                <a:bodyPr/>
                <a:lstStyle/>
                <a:p>
                  <a:r>
                    <a:rPr lang="zh-CN" altLang="en-US">
                      <a:noFill/>
                    </a:rPr>
                    <a:t> </a:t>
                  </a:r>
                </a:p>
              </p:txBody>
            </p:sp>
          </mc:Fallback>
        </mc:AlternateContent>
        <p:grpSp>
          <p:nvGrpSpPr>
            <p:cNvPr id="62" name="组合 61">
              <a:extLst>
                <a:ext uri="{FF2B5EF4-FFF2-40B4-BE49-F238E27FC236}">
                  <a16:creationId xmlns:a16="http://schemas.microsoft.com/office/drawing/2014/main" id="{6C3D0B5E-6DCF-91AF-8685-EEE2F20EFB11}"/>
                </a:ext>
              </a:extLst>
            </p:cNvPr>
            <p:cNvGrpSpPr/>
            <p:nvPr/>
          </p:nvGrpSpPr>
          <p:grpSpPr>
            <a:xfrm>
              <a:off x="6385561" y="1547317"/>
              <a:ext cx="2347697" cy="936716"/>
              <a:chOff x="6385561" y="1547317"/>
              <a:chExt cx="2347697" cy="936716"/>
            </a:xfrm>
          </p:grpSpPr>
          <p:grpSp>
            <p:nvGrpSpPr>
              <p:cNvPr id="52" name="组合 51">
                <a:extLst>
                  <a:ext uri="{FF2B5EF4-FFF2-40B4-BE49-F238E27FC236}">
                    <a16:creationId xmlns:a16="http://schemas.microsoft.com/office/drawing/2014/main" id="{16250FDF-E970-DAD6-DB57-BDAE2D4F06AC}"/>
                  </a:ext>
                </a:extLst>
              </p:cNvPr>
              <p:cNvGrpSpPr/>
              <p:nvPr/>
            </p:nvGrpSpPr>
            <p:grpSpPr>
              <a:xfrm>
                <a:off x="6385561" y="1547317"/>
                <a:ext cx="2347697" cy="936716"/>
                <a:chOff x="6365447" y="1534825"/>
                <a:chExt cx="2347697" cy="936716"/>
              </a:xfrm>
            </p:grpSpPr>
            <p:sp>
              <p:nvSpPr>
                <p:cNvPr id="50" name="椭圆 49">
                  <a:extLst>
                    <a:ext uri="{FF2B5EF4-FFF2-40B4-BE49-F238E27FC236}">
                      <a16:creationId xmlns:a16="http://schemas.microsoft.com/office/drawing/2014/main" id="{291E420F-5F68-9EF2-F13B-427BC6376AB5}"/>
                    </a:ext>
                  </a:extLst>
                </p:cNvPr>
                <p:cNvSpPr/>
                <p:nvPr/>
              </p:nvSpPr>
              <p:spPr>
                <a:xfrm>
                  <a:off x="6365447" y="1534825"/>
                  <a:ext cx="2347697" cy="936716"/>
                </a:xfrm>
                <a:prstGeom prst="ellipse">
                  <a:avLst/>
                </a:prstGeom>
                <a:solidFill>
                  <a:schemeClr val="accent4">
                    <a:lumMod val="40000"/>
                    <a:lumOff val="60000"/>
                    <a:alpha val="570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FD4D787-E577-6D13-40C9-8D1199BB9D90}"/>
                        </a:ext>
                      </a:extLst>
                    </p:cNvPr>
                    <p:cNvSpPr txBox="1"/>
                    <p:nvPr/>
                  </p:nvSpPr>
                  <p:spPr>
                    <a:xfrm>
                      <a:off x="6706202" y="1708918"/>
                      <a:ext cx="1580797"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800" i="1" smtClean="0">
                                    <a:solidFill>
                                      <a:schemeClr val="tx1">
                                        <a:lumMod val="95000"/>
                                        <a:lumOff val="5000"/>
                                      </a:schemeClr>
                                    </a:solidFill>
                                    <a:latin typeface="Cambria Math" panose="02040503050406030204" pitchFamily="18" charset="0"/>
                                  </a:rPr>
                                </m:ctrlPr>
                              </m:fPr>
                              <m:num>
                                <m:r>
                                  <a:rPr lang="zh-CN" altLang="en-US" sz="1800" i="0">
                                    <a:solidFill>
                                      <a:schemeClr val="tx1">
                                        <a:lumMod val="95000"/>
                                        <a:lumOff val="5000"/>
                                      </a:schemeClr>
                                    </a:solidFill>
                                    <a:latin typeface="Cambria Math" panose="02040503050406030204" pitchFamily="18" charset="0"/>
                                  </a:rPr>
                                  <m:t>1</m:t>
                                </m:r>
                              </m:num>
                              <m:den>
                                <m:r>
                                  <a:rPr lang="zh-CN" altLang="en-US" sz="1800" i="0">
                                    <a:solidFill>
                                      <a:schemeClr val="tx1">
                                        <a:lumMod val="95000"/>
                                        <a:lumOff val="5000"/>
                                      </a:schemeClr>
                                    </a:solidFill>
                                    <a:latin typeface="Cambria Math" panose="02040503050406030204" pitchFamily="18" charset="0"/>
                                  </a:rPr>
                                  <m:t>2</m:t>
                                </m:r>
                              </m:den>
                            </m:f>
                            <m:sSubSup>
                              <m:sSubSupPr>
                                <m:ctrlPr>
                                  <a:rPr lang="zh-CN" altLang="en-US" sz="1800" i="1">
                                    <a:solidFill>
                                      <a:schemeClr val="tx1">
                                        <a:lumMod val="95000"/>
                                        <a:lumOff val="5000"/>
                                      </a:schemeClr>
                                    </a:solidFill>
                                    <a:latin typeface="Cambria Math" panose="02040503050406030204" pitchFamily="18" charset="0"/>
                                  </a:rPr>
                                </m:ctrlPr>
                              </m:sSubSupPr>
                              <m:e>
                                <m:d>
                                  <m:dPr>
                                    <m:begChr m:val="‖"/>
                                    <m:endChr m:val="‖"/>
                                    <m:ctrlPr>
                                      <a:rPr lang="zh-CN" altLang="en-US" sz="1800" i="1">
                                        <a:solidFill>
                                          <a:schemeClr val="tx1">
                                            <a:lumMod val="95000"/>
                                            <a:lumOff val="5000"/>
                                          </a:schemeClr>
                                        </a:solidFill>
                                        <a:latin typeface="Cambria Math" panose="02040503050406030204" pitchFamily="18" charset="0"/>
                                      </a:rPr>
                                    </m:ctrlPr>
                                  </m:dPr>
                                  <m:e>
                                    <m:r>
                                      <a:rPr lang="zh-CN" altLang="en-US" sz="1800" i="1">
                                        <a:solidFill>
                                          <a:schemeClr val="tx1">
                                            <a:lumMod val="95000"/>
                                            <a:lumOff val="5000"/>
                                          </a:schemeClr>
                                        </a:solidFill>
                                        <a:latin typeface="Cambria Math" panose="02040503050406030204" pitchFamily="18" charset="0"/>
                                      </a:rPr>
                                      <m:t>𝑋</m:t>
                                    </m:r>
                                    <m:r>
                                      <a:rPr lang="zh-CN" altLang="en-US" sz="1800" i="0">
                                        <a:solidFill>
                                          <a:schemeClr val="tx1">
                                            <a:lumMod val="95000"/>
                                            <a:lumOff val="5000"/>
                                          </a:schemeClr>
                                        </a:solidFill>
                                        <a:latin typeface="Cambria Math" panose="02040503050406030204" pitchFamily="18" charset="0"/>
                                      </a:rPr>
                                      <m:t>−</m:t>
                                    </m:r>
                                    <m:r>
                                      <a:rPr lang="en-US" altLang="zh-CN" sz="1800" b="0" i="1" smtClean="0">
                                        <a:solidFill>
                                          <a:schemeClr val="tx1">
                                            <a:lumMod val="95000"/>
                                            <a:lumOff val="5000"/>
                                          </a:schemeClr>
                                        </a:solidFill>
                                        <a:latin typeface="Cambria Math" panose="02040503050406030204" pitchFamily="18" charset="0"/>
                                      </a:rPr>
                                      <m:t>𝑊𝐻</m:t>
                                    </m:r>
                                  </m:e>
                                </m:d>
                              </m:e>
                              <m:sub>
                                <m:r>
                                  <a:rPr lang="zh-CN" altLang="en-US" sz="1800" i="1">
                                    <a:solidFill>
                                      <a:schemeClr val="tx1">
                                        <a:lumMod val="95000"/>
                                        <a:lumOff val="5000"/>
                                      </a:schemeClr>
                                    </a:solidFill>
                                    <a:latin typeface="Cambria Math" panose="02040503050406030204" pitchFamily="18" charset="0"/>
                                  </a:rPr>
                                  <m:t>𝐹</m:t>
                                </m:r>
                              </m:sub>
                              <m:sup>
                                <m:r>
                                  <a:rPr lang="zh-CN" altLang="en-US" sz="1800" i="0">
                                    <a:solidFill>
                                      <a:schemeClr val="tx1">
                                        <a:lumMod val="95000"/>
                                        <a:lumOff val="5000"/>
                                      </a:schemeClr>
                                    </a:solidFill>
                                    <a:latin typeface="Cambria Math" panose="02040503050406030204" pitchFamily="18" charset="0"/>
                                  </a:rPr>
                                  <m:t>2</m:t>
                                </m:r>
                              </m:sup>
                            </m:sSubSup>
                          </m:oMath>
                        </m:oMathPara>
                      </a14:m>
                      <a:endParaRPr lang="zh-CN" altLang="en-US" dirty="0"/>
                    </a:p>
                  </p:txBody>
                </p:sp>
              </mc:Choice>
              <mc:Fallback xmlns="">
                <p:sp>
                  <p:nvSpPr>
                    <p:cNvPr id="15" name="文本框 14">
                      <a:extLst>
                        <a:ext uri="{FF2B5EF4-FFF2-40B4-BE49-F238E27FC236}">
                          <a16:creationId xmlns:a16="http://schemas.microsoft.com/office/drawing/2014/main" id="{EFD4D787-E577-6D13-40C9-8D1199BB9D90}"/>
                        </a:ext>
                      </a:extLst>
                    </p:cNvPr>
                    <p:cNvSpPr txBox="1">
                      <a:spLocks noRot="1" noChangeAspect="1" noMove="1" noResize="1" noEditPoints="1" noAdjustHandles="1" noChangeArrowheads="1" noChangeShapeType="1" noTextEdit="1"/>
                    </p:cNvSpPr>
                    <p:nvPr/>
                  </p:nvSpPr>
                  <p:spPr>
                    <a:xfrm>
                      <a:off x="6706202" y="1708918"/>
                      <a:ext cx="1580797" cy="610936"/>
                    </a:xfrm>
                    <a:prstGeom prst="rect">
                      <a:avLst/>
                    </a:prstGeom>
                    <a:blipFill>
                      <a:blip r:embed="rId17"/>
                      <a:stretch>
                        <a:fillRect b="-4082"/>
                      </a:stretch>
                    </a:blipFill>
                  </p:spPr>
                  <p:txBody>
                    <a:bodyPr/>
                    <a:lstStyle/>
                    <a:p>
                      <a:r>
                        <a:rPr lang="zh-CN" altLang="en-US">
                          <a:noFill/>
                        </a:rPr>
                        <a:t> </a:t>
                      </a:r>
                    </a:p>
                  </p:txBody>
                </p:sp>
              </mc:Fallback>
            </mc:AlternateContent>
          </p:grpSp>
          <p:sp>
            <p:nvSpPr>
              <p:cNvPr id="61" name="四角星 60">
                <a:extLst>
                  <a:ext uri="{FF2B5EF4-FFF2-40B4-BE49-F238E27FC236}">
                    <a16:creationId xmlns:a16="http://schemas.microsoft.com/office/drawing/2014/main" id="{97611D0C-69B8-BC98-3DC0-84C85E5148E1}"/>
                  </a:ext>
                </a:extLst>
              </p:cNvPr>
              <p:cNvSpPr/>
              <p:nvPr/>
            </p:nvSpPr>
            <p:spPr>
              <a:xfrm>
                <a:off x="8480091" y="1926214"/>
                <a:ext cx="157729" cy="133114"/>
              </a:xfrm>
              <a:prstGeom prst="star4">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29718E-D4E9-C038-BBC9-E853A7298B26}"/>
                  </a:ext>
                </a:extLst>
              </p:cNvPr>
              <p:cNvSpPr txBox="1"/>
              <p:nvPr/>
            </p:nvSpPr>
            <p:spPr>
              <a:xfrm>
                <a:off x="8197726" y="3055019"/>
                <a:ext cx="11835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𝑯</m:t>
                      </m:r>
                      <m:r>
                        <a:rPr lang="en-US" altLang="zh-CN" sz="1800" b="1" i="1" smtClean="0">
                          <a:solidFill>
                            <a:srgbClr val="B2095A"/>
                          </a:solidFill>
                          <a:latin typeface="Cambria Math" panose="02040503050406030204" pitchFamily="18" charset="0"/>
                        </a:rPr>
                        <m:t>=</m:t>
                      </m:r>
                      <m:sSup>
                        <m:sSupPr>
                          <m:ctrlPr>
                            <a:rPr lang="en-US" altLang="zh-CN" sz="1800" b="1" i="1" smtClean="0">
                              <a:solidFill>
                                <a:srgbClr val="B2095A"/>
                              </a:solidFill>
                              <a:latin typeface="Cambria Math" panose="02040503050406030204" pitchFamily="18" charset="0"/>
                            </a:rPr>
                          </m:ctrlPr>
                        </m:sSupPr>
                        <m:e>
                          <m:r>
                            <a:rPr lang="en-US" altLang="zh-CN" sz="1800" b="1" i="1" smtClean="0">
                              <a:solidFill>
                                <a:srgbClr val="B2095A"/>
                              </a:solidFill>
                              <a:latin typeface="Cambria Math" panose="02040503050406030204" pitchFamily="18" charset="0"/>
                            </a:rPr>
                            <m:t>𝑯</m:t>
                          </m:r>
                        </m:e>
                        <m:sup>
                          <m:r>
                            <a:rPr lang="en-US" altLang="zh-CN" sz="1800" b="1" i="1" smtClean="0">
                              <a:solidFill>
                                <a:srgbClr val="B2095A"/>
                              </a:solidFill>
                              <a:latin typeface="Cambria Math" panose="02040503050406030204" pitchFamily="18" charset="0"/>
                            </a:rPr>
                            <m:t>+</m:t>
                          </m:r>
                        </m:sup>
                      </m:sSup>
                    </m:oMath>
                  </m:oMathPara>
                </a14:m>
                <a:endParaRPr lang="zh-CN" altLang="en-US" dirty="0"/>
              </a:p>
            </p:txBody>
          </p:sp>
        </mc:Choice>
        <mc:Fallback xmlns="">
          <p:sp>
            <p:nvSpPr>
              <p:cNvPr id="6" name="文本框 5">
                <a:extLst>
                  <a:ext uri="{FF2B5EF4-FFF2-40B4-BE49-F238E27FC236}">
                    <a16:creationId xmlns:a16="http://schemas.microsoft.com/office/drawing/2014/main" id="{FD29718E-D4E9-C038-BBC9-E853A7298B26}"/>
                  </a:ext>
                </a:extLst>
              </p:cNvPr>
              <p:cNvSpPr txBox="1">
                <a:spLocks noRot="1" noChangeAspect="1" noMove="1" noResize="1" noEditPoints="1" noAdjustHandles="1" noChangeArrowheads="1" noChangeShapeType="1" noTextEdit="1"/>
              </p:cNvSpPr>
              <p:nvPr/>
            </p:nvSpPr>
            <p:spPr>
              <a:xfrm>
                <a:off x="8197726" y="3055019"/>
                <a:ext cx="1183580" cy="369332"/>
              </a:xfrm>
              <a:prstGeom prst="rect">
                <a:avLst/>
              </a:prstGeom>
              <a:blipFill>
                <a:blip r:embed="rId1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853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500"/>
                                        <p:tgtEl>
                                          <p:spTgt spid="3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par>
                                <p:cTn id="25" presetID="9"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dissolve">
                                      <p:cBhvr>
                                        <p:cTn id="27" dur="500"/>
                                        <p:tgtEl>
                                          <p:spTgt spid="6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par>
                                <p:cTn id="39" presetID="9"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dissolve">
                                      <p:cBhvr>
                                        <p:cTn id="41" dur="500"/>
                                        <p:tgtEl>
                                          <p:spTgt spid="35"/>
                                        </p:tgtEl>
                                      </p:cBhvr>
                                    </p:animEffect>
                                  </p:childTnLst>
                                </p:cTn>
                              </p:par>
                              <p:par>
                                <p:cTn id="42" presetID="9"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dissolve">
                                      <p:cBhvr>
                                        <p:cTn id="44" dur="500"/>
                                        <p:tgtEl>
                                          <p:spTgt spid="5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dissolve">
                                      <p:cBhvr>
                                        <p:cTn id="52" dur="500"/>
                                        <p:tgtEl>
                                          <p:spTgt spid="58"/>
                                        </p:tgtEl>
                                      </p:cBhvr>
                                    </p:animEffect>
                                  </p:childTnLst>
                                </p:cTn>
                              </p:par>
                              <p:par>
                                <p:cTn id="53" presetID="9"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dissolve">
                                      <p:cBhvr>
                                        <p:cTn id="55" dur="500"/>
                                        <p:tgtEl>
                                          <p:spTgt spid="39"/>
                                        </p:tgtEl>
                                      </p:cBhvr>
                                    </p:animEffect>
                                  </p:childTnLst>
                                </p:cTn>
                              </p:par>
                              <p:par>
                                <p:cTn id="56" presetID="9"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dissolv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dissolv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2" grpId="0"/>
      <p:bldP spid="38" grpId="0"/>
      <p:bldP spid="4" grpId="0"/>
      <p:bldP spid="23" grpId="0"/>
      <p:bldP spid="2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5259507" y="2780103"/>
            <a:ext cx="1509259" cy="707886"/>
          </a:xfrm>
          <a:prstGeom prst="rect">
            <a:avLst/>
          </a:prstGeom>
          <a:noFill/>
        </p:spPr>
        <p:txBody>
          <a:bodyPr wrap="none" rtlCol="0">
            <a:spAutoFit/>
          </a:bodyPr>
          <a:lstStyle/>
          <a:p>
            <a:r>
              <a:rPr lang="en-US" altLang="zh-CN" sz="4000" b="1" dirty="0">
                <a:solidFill>
                  <a:schemeClr val="bg1"/>
                </a:solidFill>
              </a:rPr>
              <a:t>Result</a:t>
            </a:r>
            <a:endParaRPr lang="zh-CN" altLang="en-US" sz="4000" b="1" dirty="0">
              <a:solidFill>
                <a:schemeClr val="bg1"/>
              </a:solidFill>
            </a:endParaRPr>
          </a:p>
        </p:txBody>
      </p:sp>
    </p:spTree>
    <p:extLst>
      <p:ext uri="{BB962C8B-B14F-4D97-AF65-F5344CB8AC3E}">
        <p14:creationId xmlns:p14="http://schemas.microsoft.com/office/powerpoint/2010/main" val="125673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79860B1-E75C-5D44-A5E2-6DC39B5F8310}"/>
              </a:ext>
            </a:extLst>
          </p:cNvPr>
          <p:cNvSpPr/>
          <p:nvPr/>
        </p:nvSpPr>
        <p:spPr>
          <a:xfrm>
            <a:off x="1190085" y="1246066"/>
            <a:ext cx="6024365" cy="400110"/>
          </a:xfrm>
          <a:prstGeom prst="rect">
            <a:avLst/>
          </a:prstGeom>
        </p:spPr>
        <p:txBody>
          <a:bodyPr wrap="square">
            <a:spAutoFit/>
          </a:bodyPr>
          <a:lstStyle/>
          <a:p>
            <a:r>
              <a:rPr lang="en-US" altLang="zh-CN" sz="2000" b="1" dirty="0">
                <a:solidFill>
                  <a:srgbClr val="701944"/>
                </a:solidFill>
              </a:rPr>
              <a:t>Testing </a:t>
            </a:r>
            <a:r>
              <a:rPr lang="en-US" altLang="zh-CN" sz="2000" b="1" dirty="0" err="1">
                <a:solidFill>
                  <a:srgbClr val="701944"/>
                </a:solidFill>
              </a:rPr>
              <a:t>SourceID</a:t>
            </a:r>
            <a:r>
              <a:rPr lang="en-US" altLang="zh-CN" sz="2000" b="1" dirty="0">
                <a:solidFill>
                  <a:srgbClr val="701944"/>
                </a:solidFill>
              </a:rPr>
              <a:t>-NMF on different datasets</a:t>
            </a:r>
            <a:endParaRPr lang="zh-CN" altLang="en-US" sz="2000" b="1" dirty="0">
              <a:solidFill>
                <a:srgbClr val="701944"/>
              </a:solidFill>
            </a:endParaRPr>
          </a:p>
        </p:txBody>
      </p:sp>
      <p:grpSp>
        <p:nvGrpSpPr>
          <p:cNvPr id="7" name="组合 6">
            <a:extLst>
              <a:ext uri="{FF2B5EF4-FFF2-40B4-BE49-F238E27FC236}">
                <a16:creationId xmlns:a16="http://schemas.microsoft.com/office/drawing/2014/main" id="{4921285D-604B-7248-B388-33BB1A6B21AA}"/>
              </a:ext>
            </a:extLst>
          </p:cNvPr>
          <p:cNvGrpSpPr/>
          <p:nvPr/>
        </p:nvGrpSpPr>
        <p:grpSpPr>
          <a:xfrm>
            <a:off x="635715" y="1370421"/>
            <a:ext cx="515781" cy="181498"/>
            <a:chOff x="662220" y="2687371"/>
            <a:chExt cx="515781" cy="181498"/>
          </a:xfrm>
        </p:grpSpPr>
        <p:sp>
          <p:nvSpPr>
            <p:cNvPr id="27" name="五边形 26">
              <a:extLst>
                <a:ext uri="{FF2B5EF4-FFF2-40B4-BE49-F238E27FC236}">
                  <a16:creationId xmlns:a16="http://schemas.microsoft.com/office/drawing/2014/main" id="{5D1F4AB0-C166-F148-B860-2848A5DD6440}"/>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a:extLst>
                <a:ext uri="{FF2B5EF4-FFF2-40B4-BE49-F238E27FC236}">
                  <a16:creationId xmlns:a16="http://schemas.microsoft.com/office/drawing/2014/main" id="{86D20658-E547-F64A-969A-CEEA03725F1B}"/>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Experiment design</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12</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90085" y="4263286"/>
            <a:ext cx="6024365" cy="400110"/>
          </a:xfrm>
          <a:prstGeom prst="rect">
            <a:avLst/>
          </a:prstGeom>
        </p:spPr>
        <p:txBody>
          <a:bodyPr wrap="square">
            <a:spAutoFit/>
          </a:bodyPr>
          <a:lstStyle/>
          <a:p>
            <a:r>
              <a:rPr lang="en-US" altLang="zh-CN" sz="2000" b="1" dirty="0">
                <a:solidFill>
                  <a:srgbClr val="701944"/>
                </a:solidFill>
              </a:rPr>
              <a:t>Compare with two state-of-the-art tools</a:t>
            </a:r>
            <a:endParaRPr lang="zh-CN" altLang="en-US" sz="2000" b="1" dirty="0">
              <a:solidFill>
                <a:srgbClr val="701944"/>
              </a:solidFill>
            </a:endParaRP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635715" y="4374578"/>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矩形 18">
            <a:extLst>
              <a:ext uri="{FF2B5EF4-FFF2-40B4-BE49-F238E27FC236}">
                <a16:creationId xmlns:a16="http://schemas.microsoft.com/office/drawing/2014/main" id="{DC6C87DE-377F-BD2E-2DBF-FA54DCF07FD9}"/>
              </a:ext>
            </a:extLst>
          </p:cNvPr>
          <p:cNvSpPr/>
          <p:nvPr/>
        </p:nvSpPr>
        <p:spPr>
          <a:xfrm>
            <a:off x="1190084" y="4635940"/>
            <a:ext cx="4492256" cy="646331"/>
          </a:xfrm>
          <a:prstGeom prst="rect">
            <a:avLst/>
          </a:prstGeom>
        </p:spPr>
        <p:txBody>
          <a:bodyPr wrap="square">
            <a:spAutoFit/>
          </a:bodyPr>
          <a:lstStyle/>
          <a:p>
            <a:pPr marL="285750" indent="-285750">
              <a:buFont typeface="Arial" panose="020B0604020202020204" pitchFamily="34" charset="0"/>
              <a:buChar char="•"/>
            </a:pPr>
            <a:r>
              <a:rPr lang="en-US" altLang="zh-CN" dirty="0" err="1"/>
              <a:t>SourceTracker</a:t>
            </a:r>
            <a:r>
              <a:rPr lang="en-US" altLang="zh-CN" baseline="30000" dirty="0"/>
              <a:t>[1]</a:t>
            </a:r>
            <a:r>
              <a:rPr lang="en-US" altLang="zh-CN" dirty="0"/>
              <a:t> </a:t>
            </a:r>
          </a:p>
          <a:p>
            <a:pPr marL="285750" indent="-285750">
              <a:buFont typeface="Arial" panose="020B0604020202020204" pitchFamily="34" charset="0"/>
              <a:buChar char="•"/>
            </a:pPr>
            <a:r>
              <a:rPr lang="en-US" altLang="zh-CN" dirty="0"/>
              <a:t>FEAST</a:t>
            </a:r>
            <a:r>
              <a:rPr lang="en-US" altLang="zh-CN" baseline="30000" dirty="0"/>
              <a:t>[2]</a:t>
            </a:r>
            <a:endParaRPr lang="zh-CN" altLang="en-US" baseline="30000" dirty="0"/>
          </a:p>
        </p:txBody>
      </p:sp>
      <p:sp>
        <p:nvSpPr>
          <p:cNvPr id="20" name="文本框 19">
            <a:extLst>
              <a:ext uri="{FF2B5EF4-FFF2-40B4-BE49-F238E27FC236}">
                <a16:creationId xmlns:a16="http://schemas.microsoft.com/office/drawing/2014/main" id="{6C57CF96-94A0-5D6E-0C75-3001DA204D5D}"/>
              </a:ext>
            </a:extLst>
          </p:cNvPr>
          <p:cNvSpPr txBox="1"/>
          <p:nvPr/>
        </p:nvSpPr>
        <p:spPr>
          <a:xfrm>
            <a:off x="1190087" y="5402861"/>
            <a:ext cx="7821372" cy="553998"/>
          </a:xfrm>
          <a:prstGeom prst="rect">
            <a:avLst/>
          </a:prstGeom>
          <a:noFill/>
        </p:spPr>
        <p:txBody>
          <a:bodyPr wrap="none" rtlCol="0">
            <a:spAutoFit/>
          </a:bodyPr>
          <a:lstStyle/>
          <a:p>
            <a:r>
              <a:rPr lang="en" altLang="zh-CN" sz="1000" b="0" i="0" dirty="0">
                <a:solidFill>
                  <a:schemeClr val="tx1">
                    <a:lumMod val="75000"/>
                    <a:lumOff val="25000"/>
                  </a:schemeClr>
                </a:solidFill>
                <a:effectLst/>
                <a:latin typeface="Arial" panose="020B0604020202020204" pitchFamily="34" charset="0"/>
              </a:rPr>
              <a:t>[1] Knights, Dan, et al. "Bayesian community-wide culture-independent microbial source tracking." </a:t>
            </a:r>
            <a:r>
              <a:rPr lang="en" altLang="zh-CN" sz="1000" b="0" i="1" dirty="0">
                <a:solidFill>
                  <a:schemeClr val="tx1">
                    <a:lumMod val="75000"/>
                    <a:lumOff val="25000"/>
                  </a:schemeClr>
                </a:solidFill>
                <a:effectLst/>
                <a:latin typeface="Arial" panose="020B0604020202020204" pitchFamily="34" charset="0"/>
              </a:rPr>
              <a:t>Nature methods</a:t>
            </a:r>
            <a:r>
              <a:rPr lang="en" altLang="zh-CN" sz="1000" b="0" i="0" dirty="0">
                <a:solidFill>
                  <a:schemeClr val="tx1">
                    <a:lumMod val="75000"/>
                    <a:lumOff val="25000"/>
                  </a:schemeClr>
                </a:solidFill>
                <a:effectLst/>
                <a:latin typeface="Arial" panose="020B0604020202020204" pitchFamily="34" charset="0"/>
              </a:rPr>
              <a:t> 8.9 (2011): 761-763.</a:t>
            </a:r>
          </a:p>
          <a:p>
            <a:endParaRPr lang="en" altLang="zh-CN" sz="1000" b="0" i="0" dirty="0">
              <a:solidFill>
                <a:schemeClr val="tx1">
                  <a:lumMod val="75000"/>
                  <a:lumOff val="25000"/>
                </a:schemeClr>
              </a:solidFill>
              <a:effectLst/>
              <a:latin typeface="Arial" panose="020B0604020202020204" pitchFamily="34" charset="0"/>
            </a:endParaRPr>
          </a:p>
          <a:p>
            <a:r>
              <a:rPr lang="en" altLang="zh-CN" sz="1000" b="0" i="0" dirty="0">
                <a:solidFill>
                  <a:schemeClr val="tx1">
                    <a:lumMod val="75000"/>
                    <a:lumOff val="25000"/>
                  </a:schemeClr>
                </a:solidFill>
                <a:effectLst/>
                <a:latin typeface="Arial" panose="020B0604020202020204" pitchFamily="34" charset="0"/>
              </a:rPr>
              <a:t>[2] </a:t>
            </a:r>
            <a:r>
              <a:rPr lang="en" altLang="zh-CN" sz="1000" b="0" i="0" dirty="0" err="1">
                <a:solidFill>
                  <a:schemeClr val="tx1">
                    <a:lumMod val="75000"/>
                    <a:lumOff val="25000"/>
                  </a:schemeClr>
                </a:solidFill>
                <a:effectLst/>
                <a:latin typeface="Arial" panose="020B0604020202020204" pitchFamily="34" charset="0"/>
              </a:rPr>
              <a:t>Shenhav</a:t>
            </a:r>
            <a:r>
              <a:rPr lang="en" altLang="zh-CN" sz="1000" b="0" i="0" dirty="0">
                <a:solidFill>
                  <a:schemeClr val="tx1">
                    <a:lumMod val="75000"/>
                    <a:lumOff val="25000"/>
                  </a:schemeClr>
                </a:solidFill>
                <a:effectLst/>
                <a:latin typeface="Arial" panose="020B0604020202020204" pitchFamily="34" charset="0"/>
              </a:rPr>
              <a:t>, </a:t>
            </a:r>
            <a:r>
              <a:rPr lang="en" altLang="zh-CN" sz="1000" b="0" i="0" dirty="0" err="1">
                <a:solidFill>
                  <a:schemeClr val="tx1">
                    <a:lumMod val="75000"/>
                    <a:lumOff val="25000"/>
                  </a:schemeClr>
                </a:solidFill>
                <a:effectLst/>
                <a:latin typeface="Arial" panose="020B0604020202020204" pitchFamily="34" charset="0"/>
              </a:rPr>
              <a:t>Liat</a:t>
            </a:r>
            <a:r>
              <a:rPr lang="en" altLang="zh-CN" sz="1000" b="0" i="0" dirty="0">
                <a:solidFill>
                  <a:schemeClr val="tx1">
                    <a:lumMod val="75000"/>
                    <a:lumOff val="25000"/>
                  </a:schemeClr>
                </a:solidFill>
                <a:effectLst/>
                <a:latin typeface="Arial" panose="020B0604020202020204" pitchFamily="34" charset="0"/>
              </a:rPr>
              <a:t>, et al. "FEAST: fast expectation-maximization for microbial source tracking." </a:t>
            </a:r>
            <a:r>
              <a:rPr lang="en" altLang="zh-CN" sz="1000" b="0" i="1" dirty="0">
                <a:solidFill>
                  <a:schemeClr val="tx1">
                    <a:lumMod val="75000"/>
                    <a:lumOff val="25000"/>
                  </a:schemeClr>
                </a:solidFill>
                <a:effectLst/>
                <a:latin typeface="Arial" panose="020B0604020202020204" pitchFamily="34" charset="0"/>
              </a:rPr>
              <a:t>Nature methods</a:t>
            </a:r>
            <a:r>
              <a:rPr lang="en" altLang="zh-CN" sz="1000" b="0" i="0" dirty="0">
                <a:solidFill>
                  <a:schemeClr val="tx1">
                    <a:lumMod val="75000"/>
                    <a:lumOff val="25000"/>
                  </a:schemeClr>
                </a:solidFill>
                <a:effectLst/>
                <a:latin typeface="Arial" panose="020B0604020202020204" pitchFamily="34" charset="0"/>
              </a:rPr>
              <a:t> 16.7 (2019): 627-632.</a:t>
            </a:r>
            <a:endParaRPr kumimoji="1" lang="zh-CN" altLang="en-US" sz="1000" dirty="0">
              <a:solidFill>
                <a:schemeClr val="tx1">
                  <a:lumMod val="75000"/>
                  <a:lumOff val="25000"/>
                </a:schemeClr>
              </a:solidFill>
            </a:endParaRPr>
          </a:p>
        </p:txBody>
      </p:sp>
      <p:grpSp>
        <p:nvGrpSpPr>
          <p:cNvPr id="32" name="组合 31">
            <a:extLst>
              <a:ext uri="{FF2B5EF4-FFF2-40B4-BE49-F238E27FC236}">
                <a16:creationId xmlns:a16="http://schemas.microsoft.com/office/drawing/2014/main" id="{876B6102-02FC-FFF5-7564-24B60DFDEC47}"/>
              </a:ext>
            </a:extLst>
          </p:cNvPr>
          <p:cNvGrpSpPr/>
          <p:nvPr/>
        </p:nvGrpSpPr>
        <p:grpSpPr>
          <a:xfrm>
            <a:off x="1190084" y="1735371"/>
            <a:ext cx="9712921" cy="672430"/>
            <a:chOff x="1190084" y="3065107"/>
            <a:chExt cx="9712921" cy="672430"/>
          </a:xfrm>
        </p:grpSpPr>
        <p:sp>
          <p:nvSpPr>
            <p:cNvPr id="22" name="矩形 21">
              <a:extLst>
                <a:ext uri="{FF2B5EF4-FFF2-40B4-BE49-F238E27FC236}">
                  <a16:creationId xmlns:a16="http://schemas.microsoft.com/office/drawing/2014/main" id="{A66FF552-DAF4-CBCA-31D0-FD910D31EF66}"/>
                </a:ext>
              </a:extLst>
            </p:cNvPr>
            <p:cNvSpPr/>
            <p:nvPr/>
          </p:nvSpPr>
          <p:spPr>
            <a:xfrm>
              <a:off x="1190084" y="3065107"/>
              <a:ext cx="6233973" cy="369332"/>
            </a:xfrm>
            <a:prstGeom prst="rect">
              <a:avLst/>
            </a:prstGeom>
          </p:spPr>
          <p:txBody>
            <a:bodyPr wrap="square">
              <a:spAutoFit/>
            </a:bodyPr>
            <a:lstStyle/>
            <a:p>
              <a:pPr marL="285750" indent="-285750">
                <a:buFont typeface="Arial" panose="020B0604020202020204" pitchFamily="34" charset="0"/>
                <a:buChar char="•"/>
              </a:pPr>
              <a:r>
                <a:rPr lang="en-US" altLang="zh-CN" dirty="0"/>
                <a:t>Simulated data</a:t>
              </a:r>
            </a:p>
          </p:txBody>
        </p:sp>
        <p:grpSp>
          <p:nvGrpSpPr>
            <p:cNvPr id="28" name="组合 27">
              <a:extLst>
                <a:ext uri="{FF2B5EF4-FFF2-40B4-BE49-F238E27FC236}">
                  <a16:creationId xmlns:a16="http://schemas.microsoft.com/office/drawing/2014/main" id="{0E20F7DE-15A7-401B-1338-FC3704555FE4}"/>
                </a:ext>
              </a:extLst>
            </p:cNvPr>
            <p:cNvGrpSpPr/>
            <p:nvPr/>
          </p:nvGrpSpPr>
          <p:grpSpPr>
            <a:xfrm>
              <a:off x="1728662" y="3344382"/>
              <a:ext cx="9174343" cy="393155"/>
              <a:chOff x="1728662" y="3344382"/>
              <a:chExt cx="9174343" cy="393155"/>
            </a:xfrm>
          </p:grpSpPr>
          <p:sp>
            <p:nvSpPr>
              <p:cNvPr id="3" name="文本框 2">
                <a:extLst>
                  <a:ext uri="{FF2B5EF4-FFF2-40B4-BE49-F238E27FC236}">
                    <a16:creationId xmlns:a16="http://schemas.microsoft.com/office/drawing/2014/main" id="{76595C59-F6D6-78A8-5E02-A5D3F59AD01A}"/>
                  </a:ext>
                </a:extLst>
              </p:cNvPr>
              <p:cNvSpPr txBox="1"/>
              <p:nvPr/>
            </p:nvSpPr>
            <p:spPr>
              <a:xfrm>
                <a:off x="1728662" y="3344382"/>
                <a:ext cx="2518318" cy="369332"/>
              </a:xfrm>
              <a:prstGeom prst="rect">
                <a:avLst/>
              </a:prstGeom>
              <a:noFill/>
            </p:spPr>
            <p:txBody>
              <a:bodyPr wrap="none" rtlCol="0">
                <a:spAutoFit/>
              </a:bodyPr>
              <a:lstStyle/>
              <a:p>
                <a:pPr marL="285750" indent="-285750">
                  <a:buFont typeface="Wingdings" pitchFamily="2" charset="2"/>
                  <a:buChar char="Ø"/>
                </a:pPr>
                <a:r>
                  <a:rPr lang="en-US" altLang="zh-CN" dirty="0"/>
                  <a:t>Inter-source similarity</a:t>
                </a:r>
                <a:endParaRPr kumimoji="1" lang="zh-CN" altLang="en-US" dirty="0"/>
              </a:p>
            </p:txBody>
          </p:sp>
          <p:sp>
            <p:nvSpPr>
              <p:cNvPr id="18" name="文本框 17">
                <a:extLst>
                  <a:ext uri="{FF2B5EF4-FFF2-40B4-BE49-F238E27FC236}">
                    <a16:creationId xmlns:a16="http://schemas.microsoft.com/office/drawing/2014/main" id="{76A03818-855F-807F-5926-E622CF9B4290}"/>
                  </a:ext>
                </a:extLst>
              </p:cNvPr>
              <p:cNvSpPr txBox="1"/>
              <p:nvPr/>
            </p:nvSpPr>
            <p:spPr>
              <a:xfrm>
                <a:off x="4149345" y="3368205"/>
                <a:ext cx="2144883" cy="369332"/>
              </a:xfrm>
              <a:prstGeom prst="rect">
                <a:avLst/>
              </a:prstGeom>
              <a:noFill/>
            </p:spPr>
            <p:txBody>
              <a:bodyPr wrap="none" rtlCol="0">
                <a:spAutoFit/>
              </a:bodyPr>
              <a:lstStyle/>
              <a:p>
                <a:pPr marL="285750" indent="-285750">
                  <a:buFont typeface="Wingdings" pitchFamily="2" charset="2"/>
                  <a:buChar char="Ø"/>
                </a:pPr>
                <a:r>
                  <a:rPr lang="en-US" altLang="zh-CN" dirty="0"/>
                  <a:t>Irrelevant sources</a:t>
                </a:r>
                <a:endParaRPr kumimoji="1" lang="zh-CN" altLang="en-US" dirty="0"/>
              </a:p>
            </p:txBody>
          </p:sp>
          <p:sp>
            <p:nvSpPr>
              <p:cNvPr id="21" name="文本框 20">
                <a:extLst>
                  <a:ext uri="{FF2B5EF4-FFF2-40B4-BE49-F238E27FC236}">
                    <a16:creationId xmlns:a16="http://schemas.microsoft.com/office/drawing/2014/main" id="{829747C3-2702-64DA-EED4-12FFC0BB4F15}"/>
                  </a:ext>
                </a:extLst>
              </p:cNvPr>
              <p:cNvSpPr txBox="1"/>
              <p:nvPr/>
            </p:nvSpPr>
            <p:spPr>
              <a:xfrm>
                <a:off x="6319393" y="3368205"/>
                <a:ext cx="2142446" cy="369332"/>
              </a:xfrm>
              <a:prstGeom prst="rect">
                <a:avLst/>
              </a:prstGeom>
              <a:noFill/>
            </p:spPr>
            <p:txBody>
              <a:bodyPr wrap="none" rtlCol="0">
                <a:spAutoFit/>
              </a:bodyPr>
              <a:lstStyle/>
              <a:p>
                <a:pPr marL="285750" indent="-285750">
                  <a:buFont typeface="Wingdings" pitchFamily="2" charset="2"/>
                  <a:buChar char="Ø"/>
                </a:pPr>
                <a:r>
                  <a:rPr lang="en-US" altLang="zh-CN" dirty="0"/>
                  <a:t>Unknown sources</a:t>
                </a:r>
                <a:endParaRPr kumimoji="1" lang="zh-CN" altLang="en-US" dirty="0"/>
              </a:p>
            </p:txBody>
          </p:sp>
          <p:sp>
            <p:nvSpPr>
              <p:cNvPr id="23" name="文本框 22">
                <a:extLst>
                  <a:ext uri="{FF2B5EF4-FFF2-40B4-BE49-F238E27FC236}">
                    <a16:creationId xmlns:a16="http://schemas.microsoft.com/office/drawing/2014/main" id="{31DB3CF9-0856-779B-B25B-AE7317BD7F12}"/>
                  </a:ext>
                </a:extLst>
              </p:cNvPr>
              <p:cNvSpPr txBox="1"/>
              <p:nvPr/>
            </p:nvSpPr>
            <p:spPr>
              <a:xfrm>
                <a:off x="8586537" y="3368205"/>
                <a:ext cx="2316468" cy="369332"/>
              </a:xfrm>
              <a:prstGeom prst="rect">
                <a:avLst/>
              </a:prstGeom>
              <a:noFill/>
            </p:spPr>
            <p:txBody>
              <a:bodyPr wrap="none" rtlCol="0">
                <a:spAutoFit/>
              </a:bodyPr>
              <a:lstStyle/>
              <a:p>
                <a:pPr marL="285750" indent="-285750">
                  <a:buFont typeface="Wingdings" pitchFamily="2" charset="2"/>
                  <a:buChar char="Ø"/>
                </a:pPr>
                <a:r>
                  <a:rPr lang="en-US" altLang="zh-CN" dirty="0"/>
                  <a:t>Sources with noises</a:t>
                </a:r>
                <a:endParaRPr kumimoji="1" lang="zh-CN" altLang="en-US" dirty="0"/>
              </a:p>
            </p:txBody>
          </p:sp>
        </p:grpSp>
      </p:grpSp>
      <p:grpSp>
        <p:nvGrpSpPr>
          <p:cNvPr id="31" name="组合 30">
            <a:extLst>
              <a:ext uri="{FF2B5EF4-FFF2-40B4-BE49-F238E27FC236}">
                <a16:creationId xmlns:a16="http://schemas.microsoft.com/office/drawing/2014/main" id="{F521B23D-3707-BF40-26B5-6156C6F08D05}"/>
              </a:ext>
            </a:extLst>
          </p:cNvPr>
          <p:cNvGrpSpPr/>
          <p:nvPr/>
        </p:nvGrpSpPr>
        <p:grpSpPr>
          <a:xfrm>
            <a:off x="1190084" y="2358029"/>
            <a:ext cx="7260706" cy="688891"/>
            <a:chOff x="1190084" y="3621574"/>
            <a:chExt cx="7260706" cy="688891"/>
          </a:xfrm>
        </p:grpSpPr>
        <p:sp>
          <p:nvSpPr>
            <p:cNvPr id="25" name="文本框 24">
              <a:extLst>
                <a:ext uri="{FF2B5EF4-FFF2-40B4-BE49-F238E27FC236}">
                  <a16:creationId xmlns:a16="http://schemas.microsoft.com/office/drawing/2014/main" id="{2063C4A6-4F68-8D66-EC4E-D7064E0D7F3C}"/>
                </a:ext>
              </a:extLst>
            </p:cNvPr>
            <p:cNvSpPr txBox="1"/>
            <p:nvPr/>
          </p:nvSpPr>
          <p:spPr>
            <a:xfrm>
              <a:off x="1734872" y="3941133"/>
              <a:ext cx="3389389" cy="369332"/>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Indoor environmental samples </a:t>
              </a:r>
              <a:endParaRPr lang="en" altLang="zh-CN" dirty="0"/>
            </a:p>
          </p:txBody>
        </p:sp>
        <p:sp>
          <p:nvSpPr>
            <p:cNvPr id="26" name="文本框 25">
              <a:extLst>
                <a:ext uri="{FF2B5EF4-FFF2-40B4-BE49-F238E27FC236}">
                  <a16:creationId xmlns:a16="http://schemas.microsoft.com/office/drawing/2014/main" id="{B75152E8-9EE1-AA70-CB89-4CE8BC9C19BD}"/>
                </a:ext>
              </a:extLst>
            </p:cNvPr>
            <p:cNvSpPr txBox="1"/>
            <p:nvPr/>
          </p:nvSpPr>
          <p:spPr>
            <a:xfrm>
              <a:off x="5921828" y="3941133"/>
              <a:ext cx="2528962" cy="369332"/>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Infant’s fecal samples </a:t>
              </a:r>
              <a:endParaRPr lang="en" altLang="zh-CN" dirty="0"/>
            </a:p>
          </p:txBody>
        </p:sp>
        <p:sp>
          <p:nvSpPr>
            <p:cNvPr id="30" name="文本框 29">
              <a:extLst>
                <a:ext uri="{FF2B5EF4-FFF2-40B4-BE49-F238E27FC236}">
                  <a16:creationId xmlns:a16="http://schemas.microsoft.com/office/drawing/2014/main" id="{3BBEAB6F-CCE9-DADA-36E6-B21A6BA53F93}"/>
                </a:ext>
              </a:extLst>
            </p:cNvPr>
            <p:cNvSpPr txBox="1"/>
            <p:nvPr/>
          </p:nvSpPr>
          <p:spPr>
            <a:xfrm>
              <a:off x="1190084" y="3621574"/>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t>Real data</a:t>
              </a:r>
            </a:p>
          </p:txBody>
        </p:sp>
      </p:grpSp>
      <p:sp>
        <p:nvSpPr>
          <p:cNvPr id="29" name="矩形 28">
            <a:extLst>
              <a:ext uri="{FF2B5EF4-FFF2-40B4-BE49-F238E27FC236}">
                <a16:creationId xmlns:a16="http://schemas.microsoft.com/office/drawing/2014/main" id="{2D98EBFB-6E28-E637-347B-BA381D6F0D98}"/>
              </a:ext>
            </a:extLst>
          </p:cNvPr>
          <p:cNvSpPr/>
          <p:nvPr/>
        </p:nvSpPr>
        <p:spPr>
          <a:xfrm>
            <a:off x="1177773" y="3103967"/>
            <a:ext cx="6024365" cy="400110"/>
          </a:xfrm>
          <a:prstGeom prst="rect">
            <a:avLst/>
          </a:prstGeom>
        </p:spPr>
        <p:txBody>
          <a:bodyPr wrap="square">
            <a:spAutoFit/>
          </a:bodyPr>
          <a:lstStyle/>
          <a:p>
            <a:r>
              <a:rPr lang="en-US" altLang="zh-CN" sz="2000" b="1" dirty="0">
                <a:solidFill>
                  <a:srgbClr val="701944"/>
                </a:solidFill>
              </a:rPr>
              <a:t>Metrics: contribution of sources (H) </a:t>
            </a:r>
            <a:endParaRPr lang="zh-CN" altLang="en-US" sz="2000" b="1" dirty="0">
              <a:solidFill>
                <a:srgbClr val="701944"/>
              </a:solidFill>
            </a:endParaRPr>
          </a:p>
        </p:txBody>
      </p:sp>
      <p:grpSp>
        <p:nvGrpSpPr>
          <p:cNvPr id="33" name="组合 32">
            <a:extLst>
              <a:ext uri="{FF2B5EF4-FFF2-40B4-BE49-F238E27FC236}">
                <a16:creationId xmlns:a16="http://schemas.microsoft.com/office/drawing/2014/main" id="{2D19DC8C-B86D-4914-E0B3-42D8AB20001A}"/>
              </a:ext>
            </a:extLst>
          </p:cNvPr>
          <p:cNvGrpSpPr/>
          <p:nvPr/>
        </p:nvGrpSpPr>
        <p:grpSpPr>
          <a:xfrm>
            <a:off x="623403" y="3228322"/>
            <a:ext cx="515781" cy="181498"/>
            <a:chOff x="662220" y="2687371"/>
            <a:chExt cx="515781" cy="181498"/>
          </a:xfrm>
        </p:grpSpPr>
        <p:sp>
          <p:nvSpPr>
            <p:cNvPr id="34" name="五边形 33">
              <a:extLst>
                <a:ext uri="{FF2B5EF4-FFF2-40B4-BE49-F238E27FC236}">
                  <a16:creationId xmlns:a16="http://schemas.microsoft.com/office/drawing/2014/main" id="{4BCABDB2-66F8-E08E-47CD-99AAA402064A}"/>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燕尾形 34">
              <a:extLst>
                <a:ext uri="{FF2B5EF4-FFF2-40B4-BE49-F238E27FC236}">
                  <a16:creationId xmlns:a16="http://schemas.microsoft.com/office/drawing/2014/main" id="{B33AEAC5-1569-C106-E325-D0623119B012}"/>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7" name="文本框 36">
            <a:extLst>
              <a:ext uri="{FF2B5EF4-FFF2-40B4-BE49-F238E27FC236}">
                <a16:creationId xmlns:a16="http://schemas.microsoft.com/office/drawing/2014/main" id="{1D50A7AD-BB79-084E-B571-ABC1FFA35772}"/>
              </a:ext>
            </a:extLst>
          </p:cNvPr>
          <p:cNvSpPr txBox="1"/>
          <p:nvPr/>
        </p:nvSpPr>
        <p:spPr>
          <a:xfrm>
            <a:off x="1598771" y="3553433"/>
            <a:ext cx="7742953" cy="369332"/>
          </a:xfrm>
          <a:prstGeom prst="rect">
            <a:avLst/>
          </a:prstGeom>
          <a:noFill/>
        </p:spPr>
        <p:txBody>
          <a:bodyPr wrap="none" rtlCol="0">
            <a:spAutoFit/>
          </a:bodyPr>
          <a:lstStyle/>
          <a:p>
            <a:r>
              <a:rPr kumimoji="1" lang="en-US" altLang="zh-CN" dirty="0"/>
              <a:t>Jensen-Shannon Divergence (JSD): the difference of true H and the estimated H </a:t>
            </a:r>
            <a:endParaRPr kumimoji="1" lang="zh-CN" altLang="en-US" dirty="0"/>
          </a:p>
        </p:txBody>
      </p:sp>
      <p:sp>
        <p:nvSpPr>
          <p:cNvPr id="38" name="文本框 37">
            <a:extLst>
              <a:ext uri="{FF2B5EF4-FFF2-40B4-BE49-F238E27FC236}">
                <a16:creationId xmlns:a16="http://schemas.microsoft.com/office/drawing/2014/main" id="{BB782841-52EA-7B51-4EE6-AF1E8177E2DC}"/>
              </a:ext>
            </a:extLst>
          </p:cNvPr>
          <p:cNvSpPr txBox="1"/>
          <p:nvPr/>
        </p:nvSpPr>
        <p:spPr>
          <a:xfrm>
            <a:off x="1598771" y="3840785"/>
            <a:ext cx="7147341" cy="369332"/>
          </a:xfrm>
          <a:prstGeom prst="rect">
            <a:avLst/>
          </a:prstGeom>
          <a:noFill/>
        </p:spPr>
        <p:txBody>
          <a:bodyPr wrap="none" rtlCol="0">
            <a:spAutoFit/>
          </a:bodyPr>
          <a:lstStyle/>
          <a:p>
            <a:r>
              <a:rPr kumimoji="1" lang="en-US" altLang="zh-CN" dirty="0"/>
              <a:t>Pearson Correlation (PCC): the correlation between H and the estimated H</a:t>
            </a:r>
            <a:endParaRPr kumimoji="1" lang="zh-CN" altLang="en-US" dirty="0"/>
          </a:p>
        </p:txBody>
      </p:sp>
    </p:spTree>
    <p:custDataLst>
      <p:tags r:id="rId1"/>
    </p:custDataLst>
    <p:extLst>
      <p:ext uri="{BB962C8B-B14F-4D97-AF65-F5344CB8AC3E}">
        <p14:creationId xmlns:p14="http://schemas.microsoft.com/office/powerpoint/2010/main" val="342451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79860B1-E75C-5D44-A5E2-6DC39B5F8310}"/>
              </a:ext>
            </a:extLst>
          </p:cNvPr>
          <p:cNvSpPr/>
          <p:nvPr/>
        </p:nvSpPr>
        <p:spPr>
          <a:xfrm>
            <a:off x="1190086" y="1108828"/>
            <a:ext cx="8709287" cy="400110"/>
          </a:xfrm>
          <a:prstGeom prst="rect">
            <a:avLst/>
          </a:prstGeom>
        </p:spPr>
        <p:txBody>
          <a:bodyPr wrap="square">
            <a:spAutoFit/>
          </a:bodyPr>
          <a:lstStyle/>
          <a:p>
            <a:r>
              <a:rPr lang="en-US" altLang="zh-CN" sz="2000" b="1" dirty="0">
                <a:solidFill>
                  <a:srgbClr val="701944"/>
                </a:solidFill>
              </a:rPr>
              <a:t>Simulated data process: how to obtain X (target) and Y (observed sources)</a:t>
            </a:r>
            <a:endParaRPr lang="zh-CN" altLang="en-US" sz="2000" b="1" dirty="0">
              <a:solidFill>
                <a:srgbClr val="701944"/>
              </a:solidFill>
            </a:endParaRPr>
          </a:p>
        </p:txBody>
      </p:sp>
      <p:grpSp>
        <p:nvGrpSpPr>
          <p:cNvPr id="7" name="组合 6">
            <a:extLst>
              <a:ext uri="{FF2B5EF4-FFF2-40B4-BE49-F238E27FC236}">
                <a16:creationId xmlns:a16="http://schemas.microsoft.com/office/drawing/2014/main" id="{4921285D-604B-7248-B388-33BB1A6B21AA}"/>
              </a:ext>
            </a:extLst>
          </p:cNvPr>
          <p:cNvGrpSpPr/>
          <p:nvPr/>
        </p:nvGrpSpPr>
        <p:grpSpPr>
          <a:xfrm>
            <a:off x="635717" y="1233183"/>
            <a:ext cx="515781" cy="181498"/>
            <a:chOff x="662220" y="2687371"/>
            <a:chExt cx="515781" cy="181498"/>
          </a:xfrm>
        </p:grpSpPr>
        <p:sp>
          <p:nvSpPr>
            <p:cNvPr id="27" name="五边形 26">
              <a:extLst>
                <a:ext uri="{FF2B5EF4-FFF2-40B4-BE49-F238E27FC236}">
                  <a16:creationId xmlns:a16="http://schemas.microsoft.com/office/drawing/2014/main" id="{5D1F4AB0-C166-F148-B860-2848A5DD6440}"/>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a:extLst>
                <a:ext uri="{FF2B5EF4-FFF2-40B4-BE49-F238E27FC236}">
                  <a16:creationId xmlns:a16="http://schemas.microsoft.com/office/drawing/2014/main" id="{86D20658-E547-F64A-969A-CEEA03725F1B}"/>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settings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13</a:t>
            </a:fld>
            <a:endParaRPr lang="zh-CN" altLang="en-US"/>
          </a:p>
        </p:txBody>
      </p:sp>
      <p:graphicFrame>
        <p:nvGraphicFramePr>
          <p:cNvPr id="64" name="表格 63">
            <a:extLst>
              <a:ext uri="{FF2B5EF4-FFF2-40B4-BE49-F238E27FC236}">
                <a16:creationId xmlns:a16="http://schemas.microsoft.com/office/drawing/2014/main" id="{FD09AEE3-9D2A-68A2-393E-0B65ECE76A7A}"/>
              </a:ext>
            </a:extLst>
          </p:cNvPr>
          <p:cNvGraphicFramePr>
            <a:graphicFrameLocks noGrp="1"/>
          </p:cNvGraphicFramePr>
          <p:nvPr/>
        </p:nvGraphicFramePr>
        <p:xfrm>
          <a:off x="826276" y="1859859"/>
          <a:ext cx="4415149" cy="1463040"/>
        </p:xfrm>
        <a:graphic>
          <a:graphicData uri="http://schemas.openxmlformats.org/drawingml/2006/table">
            <a:tbl>
              <a:tblPr firstRow="1" bandRow="1">
                <a:tableStyleId>{5C22544A-7EE6-4342-B048-85BDC9FD1C3A}</a:tableStyleId>
              </a:tblPr>
              <a:tblGrid>
                <a:gridCol w="398263">
                  <a:extLst>
                    <a:ext uri="{9D8B030D-6E8A-4147-A177-3AD203B41FA5}">
                      <a16:colId xmlns:a16="http://schemas.microsoft.com/office/drawing/2014/main" val="159884123"/>
                    </a:ext>
                  </a:extLst>
                </a:gridCol>
                <a:gridCol w="311533">
                  <a:extLst>
                    <a:ext uri="{9D8B030D-6E8A-4147-A177-3AD203B41FA5}">
                      <a16:colId xmlns:a16="http://schemas.microsoft.com/office/drawing/2014/main" val="4279556695"/>
                    </a:ext>
                  </a:extLst>
                </a:gridCol>
                <a:gridCol w="570039">
                  <a:extLst>
                    <a:ext uri="{9D8B030D-6E8A-4147-A177-3AD203B41FA5}">
                      <a16:colId xmlns:a16="http://schemas.microsoft.com/office/drawing/2014/main" val="4098022306"/>
                    </a:ext>
                  </a:extLst>
                </a:gridCol>
                <a:gridCol w="733260">
                  <a:extLst>
                    <a:ext uri="{9D8B030D-6E8A-4147-A177-3AD203B41FA5}">
                      <a16:colId xmlns:a16="http://schemas.microsoft.com/office/drawing/2014/main" val="3371885613"/>
                    </a:ext>
                  </a:extLst>
                </a:gridCol>
                <a:gridCol w="347163">
                  <a:extLst>
                    <a:ext uri="{9D8B030D-6E8A-4147-A177-3AD203B41FA5}">
                      <a16:colId xmlns:a16="http://schemas.microsoft.com/office/drawing/2014/main" val="3673251993"/>
                    </a:ext>
                  </a:extLst>
                </a:gridCol>
                <a:gridCol w="430843">
                  <a:extLst>
                    <a:ext uri="{9D8B030D-6E8A-4147-A177-3AD203B41FA5}">
                      <a16:colId xmlns:a16="http://schemas.microsoft.com/office/drawing/2014/main" val="3699253960"/>
                    </a:ext>
                  </a:extLst>
                </a:gridCol>
                <a:gridCol w="617502">
                  <a:extLst>
                    <a:ext uri="{9D8B030D-6E8A-4147-A177-3AD203B41FA5}">
                      <a16:colId xmlns:a16="http://schemas.microsoft.com/office/drawing/2014/main" val="985877142"/>
                    </a:ext>
                  </a:extLst>
                </a:gridCol>
                <a:gridCol w="308838">
                  <a:extLst>
                    <a:ext uri="{9D8B030D-6E8A-4147-A177-3AD203B41FA5}">
                      <a16:colId xmlns:a16="http://schemas.microsoft.com/office/drawing/2014/main" val="600971693"/>
                    </a:ext>
                  </a:extLst>
                </a:gridCol>
                <a:gridCol w="697708">
                  <a:extLst>
                    <a:ext uri="{9D8B030D-6E8A-4147-A177-3AD203B41FA5}">
                      <a16:colId xmlns:a16="http://schemas.microsoft.com/office/drawing/2014/main" val="3182325617"/>
                    </a:ext>
                  </a:extLst>
                </a:gridCol>
              </a:tblGrid>
              <a:tr h="239035">
                <a:tc>
                  <a:txBody>
                    <a:bodyPr/>
                    <a:lstStyle/>
                    <a:p>
                      <a:pPr algn="ct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K+U</a:t>
                      </a:r>
                      <a:endParaRPr lang="zh-CN" altLang="en-US" sz="1000" baseline="-25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595760"/>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15</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600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88</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130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234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31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993</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403</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44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334</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6685166"/>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508681"/>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179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159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299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556</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635889"/>
                  </a:ext>
                </a:extLst>
              </a:tr>
              <a:tr h="239035">
                <a:tc>
                  <a:txBody>
                    <a:bodyPr/>
                    <a:lstStyle/>
                    <a:p>
                      <a:pPr algn="ctr"/>
                      <a:r>
                        <a:rPr lang="en-US" altLang="zh-CN" sz="1000" dirty="0">
                          <a:latin typeface="Times New Roman" panose="02020603050405020304" pitchFamily="18" charset="0"/>
                          <a:cs typeface="Times New Roman" panose="02020603050405020304" pitchFamily="18" charset="0"/>
                        </a:rPr>
                        <a:t>431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90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204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19</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394</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20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4421072"/>
                  </a:ext>
                </a:extLst>
              </a:tr>
            </a:tbl>
          </a:graphicData>
        </a:graphic>
      </p:graphicFrame>
      <p:graphicFrame>
        <p:nvGraphicFramePr>
          <p:cNvPr id="65" name="表格 64">
            <a:extLst>
              <a:ext uri="{FF2B5EF4-FFF2-40B4-BE49-F238E27FC236}">
                <a16:creationId xmlns:a16="http://schemas.microsoft.com/office/drawing/2014/main" id="{7862E551-C627-B425-E1F1-665AA49E5F40}"/>
              </a:ext>
            </a:extLst>
          </p:cNvPr>
          <p:cNvGraphicFramePr>
            <a:graphicFrameLocks noGrp="1"/>
          </p:cNvGraphicFramePr>
          <p:nvPr>
            <p:extLst>
              <p:ext uri="{D42A27DB-BD31-4B8C-83A1-F6EECF244321}">
                <p14:modId xmlns:p14="http://schemas.microsoft.com/office/powerpoint/2010/main" val="2149166050"/>
              </p:ext>
            </p:extLst>
          </p:nvPr>
        </p:nvGraphicFramePr>
        <p:xfrm>
          <a:off x="5470477" y="1927443"/>
          <a:ext cx="4030241" cy="492924"/>
        </p:xfrm>
        <a:graphic>
          <a:graphicData uri="http://schemas.openxmlformats.org/drawingml/2006/table">
            <a:tbl>
              <a:tblPr firstRow="1" bandRow="1">
                <a:tableStyleId>{21E4AEA4-8DFA-4A89-87EB-49C32662AFE0}</a:tableStyleId>
              </a:tblPr>
              <a:tblGrid>
                <a:gridCol w="531230">
                  <a:extLst>
                    <a:ext uri="{9D8B030D-6E8A-4147-A177-3AD203B41FA5}">
                      <a16:colId xmlns:a16="http://schemas.microsoft.com/office/drawing/2014/main" val="159884123"/>
                    </a:ext>
                  </a:extLst>
                </a:gridCol>
                <a:gridCol w="286894">
                  <a:extLst>
                    <a:ext uri="{9D8B030D-6E8A-4147-A177-3AD203B41FA5}">
                      <a16:colId xmlns:a16="http://schemas.microsoft.com/office/drawing/2014/main" val="4279556695"/>
                    </a:ext>
                  </a:extLst>
                </a:gridCol>
                <a:gridCol w="598378">
                  <a:extLst>
                    <a:ext uri="{9D8B030D-6E8A-4147-A177-3AD203B41FA5}">
                      <a16:colId xmlns:a16="http://schemas.microsoft.com/office/drawing/2014/main" val="4098022306"/>
                    </a:ext>
                  </a:extLst>
                </a:gridCol>
                <a:gridCol w="613706">
                  <a:extLst>
                    <a:ext uri="{9D8B030D-6E8A-4147-A177-3AD203B41FA5}">
                      <a16:colId xmlns:a16="http://schemas.microsoft.com/office/drawing/2014/main" val="3371885613"/>
                    </a:ext>
                  </a:extLst>
                </a:gridCol>
                <a:gridCol w="320745">
                  <a:extLst>
                    <a:ext uri="{9D8B030D-6E8A-4147-A177-3AD203B41FA5}">
                      <a16:colId xmlns:a16="http://schemas.microsoft.com/office/drawing/2014/main" val="3673251993"/>
                    </a:ext>
                  </a:extLst>
                </a:gridCol>
                <a:gridCol w="335873">
                  <a:extLst>
                    <a:ext uri="{9D8B030D-6E8A-4147-A177-3AD203B41FA5}">
                      <a16:colId xmlns:a16="http://schemas.microsoft.com/office/drawing/2014/main" val="3699253960"/>
                    </a:ext>
                  </a:extLst>
                </a:gridCol>
                <a:gridCol w="447805">
                  <a:extLst>
                    <a:ext uri="{9D8B030D-6E8A-4147-A177-3AD203B41FA5}">
                      <a16:colId xmlns:a16="http://schemas.microsoft.com/office/drawing/2014/main" val="985877142"/>
                    </a:ext>
                  </a:extLst>
                </a:gridCol>
                <a:gridCol w="380284">
                  <a:extLst>
                    <a:ext uri="{9D8B030D-6E8A-4147-A177-3AD203B41FA5}">
                      <a16:colId xmlns:a16="http://schemas.microsoft.com/office/drawing/2014/main" val="600971693"/>
                    </a:ext>
                  </a:extLst>
                </a:gridCol>
                <a:gridCol w="515326">
                  <a:extLst>
                    <a:ext uri="{9D8B030D-6E8A-4147-A177-3AD203B41FA5}">
                      <a16:colId xmlns:a16="http://schemas.microsoft.com/office/drawing/2014/main" val="3182325617"/>
                    </a:ext>
                  </a:extLst>
                </a:gridCol>
              </a:tblGrid>
              <a:tr h="249084">
                <a:tc>
                  <a:txBody>
                    <a:bodyPr/>
                    <a:lstStyle/>
                    <a:p>
                      <a:pPr algn="ct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1</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K-F</a:t>
                      </a:r>
                      <a:endParaRPr lang="zh-CN" altLang="en-US" sz="1000"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K-F+1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K+1</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P</a:t>
                      </a:r>
                      <a:r>
                        <a:rPr lang="en-US" altLang="zh-CN" sz="1000" baseline="-25000" dirty="0">
                          <a:latin typeface="Times New Roman" panose="02020603050405020304" pitchFamily="18" charset="0"/>
                          <a:cs typeface="Times New Roman" panose="02020603050405020304" pitchFamily="18" charset="0"/>
                        </a:rPr>
                        <a:t>K+U</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595760"/>
                  </a:ext>
                </a:extLst>
              </a:tr>
              <a:tr h="151018">
                <a:tc>
                  <a:txBody>
                    <a:bodyPr/>
                    <a:lstStyle/>
                    <a:p>
                      <a:pPr algn="ctr"/>
                      <a:r>
                        <a:rPr lang="en-US" altLang="zh-CN" sz="1000" dirty="0">
                          <a:latin typeface="Times New Roman" panose="02020603050405020304" pitchFamily="18" charset="0"/>
                          <a:cs typeface="Times New Roman" panose="02020603050405020304" pitchFamily="18" charset="0"/>
                        </a:rPr>
                        <a:t>0.05</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0.16</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0.2</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000" dirty="0">
                          <a:latin typeface="Times New Roman" panose="02020603050405020304" pitchFamily="18" charset="0"/>
                          <a:cs typeface="Times New Roman" panose="02020603050405020304" pitchFamily="18" charset="0"/>
                        </a:rPr>
                        <a:t>0.3</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bl>
          </a:graphicData>
        </a:graphic>
      </p:graphicFrame>
      <p:sp>
        <p:nvSpPr>
          <p:cNvPr id="66" name="文本框 65">
            <a:extLst>
              <a:ext uri="{FF2B5EF4-FFF2-40B4-BE49-F238E27FC236}">
                <a16:creationId xmlns:a16="http://schemas.microsoft.com/office/drawing/2014/main" id="{D4EBD0B9-BE32-F0D5-194C-833D0888BE91}"/>
              </a:ext>
            </a:extLst>
          </p:cNvPr>
          <p:cNvSpPr txBox="1"/>
          <p:nvPr/>
        </p:nvSpPr>
        <p:spPr>
          <a:xfrm>
            <a:off x="6643058" y="1552773"/>
            <a:ext cx="1685077" cy="323165"/>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Mixing proportions</a:t>
            </a:r>
            <a:endParaRPr kumimoji="1" lang="zh-CN" altLang="en-US" sz="150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27CF72AE-F21F-2402-907E-0902A4633DC6}"/>
              </a:ext>
            </a:extLst>
          </p:cNvPr>
          <p:cNvSpPr txBox="1"/>
          <p:nvPr/>
        </p:nvSpPr>
        <p:spPr>
          <a:xfrm>
            <a:off x="182236" y="1452328"/>
            <a:ext cx="6292165" cy="323165"/>
          </a:xfrm>
          <a:prstGeom prst="rect">
            <a:avLst/>
          </a:prstGeom>
          <a:noFill/>
        </p:spPr>
        <p:txBody>
          <a:bodyPr wrap="square" rtlCol="0">
            <a:spAutoFit/>
          </a:bodyPr>
          <a:lstStyle/>
          <a:p>
            <a:pPr algn="ctr"/>
            <a:r>
              <a:rPr kumimoji="1" lang="en-US" altLang="zh-CN" sz="1500" dirty="0">
                <a:latin typeface="Times New Roman" panose="02020603050405020304" pitchFamily="18" charset="0"/>
                <a:cs typeface="Times New Roman" panose="02020603050405020304" pitchFamily="18" charset="0"/>
              </a:rPr>
              <a:t>Taxa abundance (reads counts) of sources</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from the Earth’s microbiome project</a:t>
            </a:r>
            <a:r>
              <a:rPr kumimoji="1" lang="en-US" altLang="zh-CN" sz="1500" baseline="30000" dirty="0">
                <a:latin typeface="Times New Roman" panose="02020603050405020304" pitchFamily="18" charset="0"/>
                <a:cs typeface="Times New Roman" panose="02020603050405020304" pitchFamily="18" charset="0"/>
              </a:rPr>
              <a:t>[1]</a:t>
            </a:r>
            <a:endParaRPr kumimoji="1" lang="zh-CN" altLang="en-US" sz="1500" baseline="30000"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C662169B-AE9C-8401-A0F8-DBFD1E515C9F}"/>
              </a:ext>
            </a:extLst>
          </p:cNvPr>
          <p:cNvSpPr txBox="1"/>
          <p:nvPr/>
        </p:nvSpPr>
        <p:spPr>
          <a:xfrm>
            <a:off x="826276" y="5749172"/>
            <a:ext cx="7202602" cy="246221"/>
          </a:xfrm>
          <a:prstGeom prst="rect">
            <a:avLst/>
          </a:prstGeom>
          <a:noFill/>
        </p:spPr>
        <p:txBody>
          <a:bodyPr wrap="square">
            <a:spAutoFit/>
          </a:bodyPr>
          <a:lstStyle/>
          <a:p>
            <a:r>
              <a:rPr lang="en" altLang="zh-CN" sz="1000" dirty="0">
                <a:solidFill>
                  <a:schemeClr val="tx1">
                    <a:lumMod val="75000"/>
                    <a:lumOff val="25000"/>
                  </a:schemeClr>
                </a:solidFill>
                <a:effectLst/>
                <a:latin typeface="NimbusRomNo9L"/>
              </a:rPr>
              <a:t>[1] Thompson, L. R. </a:t>
            </a:r>
            <a:r>
              <a:rPr lang="en" altLang="zh-CN" sz="1000" i="1" dirty="0">
                <a:solidFill>
                  <a:schemeClr val="tx1">
                    <a:lumMod val="75000"/>
                    <a:lumOff val="25000"/>
                  </a:schemeClr>
                </a:solidFill>
                <a:effectLst/>
                <a:latin typeface="NimbusRomNo9L"/>
              </a:rPr>
              <a:t>et al. </a:t>
            </a:r>
            <a:r>
              <a:rPr lang="en" altLang="zh-CN" sz="1000" dirty="0">
                <a:solidFill>
                  <a:schemeClr val="tx1">
                    <a:lumMod val="75000"/>
                    <a:lumOff val="25000"/>
                  </a:schemeClr>
                </a:solidFill>
                <a:effectLst/>
                <a:latin typeface="NimbusRomNo9L"/>
              </a:rPr>
              <a:t>(2017). A communal catalogue reveals earth’s multiscale microbial diversity. </a:t>
            </a:r>
            <a:r>
              <a:rPr lang="en" altLang="zh-CN" sz="1000" i="1" dirty="0">
                <a:solidFill>
                  <a:schemeClr val="tx1">
                    <a:lumMod val="75000"/>
                    <a:lumOff val="25000"/>
                  </a:schemeClr>
                </a:solidFill>
                <a:effectLst/>
                <a:latin typeface="NimbusRomNo9L"/>
              </a:rPr>
              <a:t>Nature</a:t>
            </a:r>
            <a:r>
              <a:rPr lang="en" altLang="zh-CN" sz="1000" dirty="0">
                <a:solidFill>
                  <a:schemeClr val="tx1">
                    <a:lumMod val="75000"/>
                    <a:lumOff val="25000"/>
                  </a:schemeClr>
                </a:solidFill>
                <a:effectLst/>
                <a:latin typeface="NimbusRomNo9L"/>
              </a:rPr>
              <a:t>, </a:t>
            </a:r>
            <a:r>
              <a:rPr lang="en" altLang="zh-CN" sz="1000" b="0" dirty="0">
                <a:solidFill>
                  <a:schemeClr val="tx1">
                    <a:lumMod val="75000"/>
                    <a:lumOff val="25000"/>
                  </a:schemeClr>
                </a:solidFill>
                <a:effectLst/>
                <a:latin typeface="NimbusRomNo9L"/>
              </a:rPr>
              <a:t>551</a:t>
            </a:r>
            <a:r>
              <a:rPr lang="en" altLang="zh-CN" sz="1000" dirty="0">
                <a:solidFill>
                  <a:schemeClr val="tx1">
                    <a:lumMod val="75000"/>
                    <a:lumOff val="25000"/>
                  </a:schemeClr>
                </a:solidFill>
                <a:effectLst/>
                <a:latin typeface="NimbusRomNo9L"/>
              </a:rPr>
              <a:t>(7681), 457–463. </a:t>
            </a:r>
            <a:endParaRPr lang="en" altLang="zh-CN" sz="1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EC810DD-8115-A3DF-8024-28DCBDEE49AA}"/>
                  </a:ext>
                </a:extLst>
              </p:cNvPr>
              <p:cNvSpPr txBox="1"/>
              <p:nvPr/>
            </p:nvSpPr>
            <p:spPr>
              <a:xfrm>
                <a:off x="8003864" y="2784967"/>
                <a:ext cx="1721181" cy="547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1000" b="0" i="1" dirty="0" smtClean="0">
                              <a:latin typeface="Cambria Math" panose="02040503050406030204" pitchFamily="18" charset="0"/>
                              <a:cs typeface="Times New Roman" panose="02020603050405020304" pitchFamily="18" charset="0"/>
                            </a:rPr>
                          </m:ctrlPr>
                        </m:naryPr>
                        <m:sub>
                          <m:r>
                            <m:rPr>
                              <m:brk m:alnAt="23"/>
                            </m:rPr>
                            <a:rPr kumimoji="1" lang="en-US" altLang="zh-CN" sz="1000" b="0" i="1" dirty="0" smtClean="0">
                              <a:latin typeface="Cambria Math" panose="02040503050406030204" pitchFamily="18" charset="0"/>
                              <a:cs typeface="Times New Roman" panose="02020603050405020304" pitchFamily="18" charset="0"/>
                            </a:rPr>
                            <m:t>𝑗</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𝐾</m:t>
                          </m:r>
                          <m:r>
                            <a:rPr kumimoji="1" lang="en-US" altLang="zh-CN" sz="1000" b="0" i="1" dirty="0" smtClean="0">
                              <a:latin typeface="Cambria Math" panose="02040503050406030204" pitchFamily="18" charset="0"/>
                              <a:cs typeface="Times New Roman" panose="02020603050405020304" pitchFamily="18" charset="0"/>
                            </a:rPr>
                            <m:t>+1</m:t>
                          </m:r>
                        </m:sub>
                        <m:sup>
                          <m:r>
                            <a:rPr kumimoji="1" lang="en-US" altLang="zh-CN" sz="1000" b="0" i="1" dirty="0" smtClean="0">
                              <a:latin typeface="Cambria Math" panose="02040503050406030204" pitchFamily="18" charset="0"/>
                              <a:cs typeface="Times New Roman" panose="02020603050405020304" pitchFamily="18" charset="0"/>
                            </a:rPr>
                            <m:t>𝑗</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𝐾</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𝑈</m:t>
                          </m:r>
                        </m:sup>
                        <m:e>
                          <m:sSub>
                            <m:sSubPr>
                              <m:ctrlPr>
                                <a:rPr kumimoji="1" lang="en-US" altLang="zh-CN" sz="1000" b="0" i="1" dirty="0" smtClean="0">
                                  <a:latin typeface="Cambria Math" panose="02040503050406030204" pitchFamily="18" charset="0"/>
                                  <a:cs typeface="Times New Roman" panose="02020603050405020304" pitchFamily="18" charset="0"/>
                                </a:rPr>
                              </m:ctrlPr>
                            </m:sSubPr>
                            <m:e>
                              <m:r>
                                <a:rPr kumimoji="1" lang="en-US" altLang="zh-CN" sz="1000" b="0" i="1" dirty="0" smtClean="0">
                                  <a:latin typeface="Cambria Math" panose="02040503050406030204" pitchFamily="18" charset="0"/>
                                  <a:cs typeface="Times New Roman" panose="02020603050405020304" pitchFamily="18" charset="0"/>
                                </a:rPr>
                                <m:t>𝑃</m:t>
                              </m:r>
                            </m:e>
                            <m:sub>
                              <m:r>
                                <a:rPr kumimoji="1" lang="en-US" altLang="zh-CN" sz="1000" b="0" i="1" dirty="0" smtClean="0">
                                  <a:latin typeface="Cambria Math" panose="02040503050406030204" pitchFamily="18" charset="0"/>
                                  <a:cs typeface="Times New Roman" panose="02020603050405020304" pitchFamily="18" charset="0"/>
                                </a:rPr>
                                <m:t>𝑗</m:t>
                              </m:r>
                            </m:sub>
                          </m:sSub>
                        </m:e>
                      </m:nary>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i="1" dirty="0" smtClean="0">
                          <a:latin typeface="Cambria Math" panose="02040503050406030204" pitchFamily="18" charset="0"/>
                          <a:cs typeface="Times New Roman" panose="02020603050405020304" pitchFamily="18" charset="0"/>
                        </a:rPr>
                        <m:t>0.5</m:t>
                      </m:r>
                    </m:oMath>
                  </m:oMathPara>
                </a14:m>
                <a:endParaRPr kumimoji="1" lang="zh-CN" altLang="en-US" sz="1000" dirty="0">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9EC810DD-8115-A3DF-8024-28DCBDEE49AA}"/>
                  </a:ext>
                </a:extLst>
              </p:cNvPr>
              <p:cNvSpPr txBox="1">
                <a:spLocks noRot="1" noChangeAspect="1" noMove="1" noResize="1" noEditPoints="1" noAdjustHandles="1" noChangeArrowheads="1" noChangeShapeType="1" noTextEdit="1"/>
              </p:cNvSpPr>
              <p:nvPr/>
            </p:nvSpPr>
            <p:spPr>
              <a:xfrm>
                <a:off x="8003864" y="2784967"/>
                <a:ext cx="1721181" cy="547779"/>
              </a:xfrm>
              <a:prstGeom prst="rect">
                <a:avLst/>
              </a:prstGeom>
              <a:blipFill>
                <a:blip r:embed="rId6"/>
                <a:stretch>
                  <a:fillRect t="-79545" b="-127273"/>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771264C7-D042-95D5-1D5D-428F57BAE308}"/>
              </a:ext>
            </a:extLst>
          </p:cNvPr>
          <p:cNvSpPr txBox="1"/>
          <p:nvPr/>
        </p:nvSpPr>
        <p:spPr>
          <a:xfrm>
            <a:off x="8025289" y="3302368"/>
            <a:ext cx="1432220" cy="400110"/>
          </a:xfrm>
          <a:prstGeom prst="rect">
            <a:avLst/>
          </a:prstGeom>
          <a:noFill/>
        </p:spPr>
        <p:txBody>
          <a:bodyPr wrap="square" rtlCol="0">
            <a:spAutoFit/>
          </a:bodyPr>
          <a:lstStyle/>
          <a:p>
            <a:pPr algn="ctr"/>
            <a:r>
              <a:rPr kumimoji="1" lang="en-US" altLang="zh-CN" sz="1000" dirty="0">
                <a:latin typeface="Times New Roman" panose="02020603050405020304" pitchFamily="18" charset="0"/>
                <a:cs typeface="Times New Roman" panose="02020603050405020304" pitchFamily="18" charset="0"/>
              </a:rPr>
              <a:t>Unknown sources</a:t>
            </a:r>
          </a:p>
          <a:p>
            <a:pPr algn="ctr"/>
            <a:r>
              <a:rPr kumimoji="1" lang="en-US" altLang="zh-CN" sz="1000" dirty="0">
                <a:latin typeface="Times New Roman" panose="02020603050405020304" pitchFamily="18" charset="0"/>
                <a:cs typeface="Times New Roman" panose="02020603050405020304" pitchFamily="18" charset="0"/>
              </a:rPr>
              <a:t>proportion</a:t>
            </a:r>
            <a:endParaRPr kumimoji="1"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C533F67-7BE8-97B1-3480-47A81B8A3036}"/>
                  </a:ext>
                </a:extLst>
              </p:cNvPr>
              <p:cNvSpPr txBox="1"/>
              <p:nvPr/>
            </p:nvSpPr>
            <p:spPr>
              <a:xfrm>
                <a:off x="7418005" y="2839066"/>
                <a:ext cx="13517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000" b="0" i="1" dirty="0" smtClean="0">
                          <a:latin typeface="Cambria Math" panose="02040503050406030204" pitchFamily="18" charset="0"/>
                          <a:cs typeface="Times New Roman" panose="02020603050405020304" pitchFamily="18" charset="0"/>
                        </a:rPr>
                        <m:t>0</m:t>
                      </m:r>
                    </m:oMath>
                  </m:oMathPara>
                </a14:m>
                <a:endParaRPr kumimoji="1" lang="zh-CN" altLang="en-US" sz="10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5C533F67-7BE8-97B1-3480-47A81B8A3036}"/>
                  </a:ext>
                </a:extLst>
              </p:cNvPr>
              <p:cNvSpPr txBox="1">
                <a:spLocks noRot="1" noChangeAspect="1" noMove="1" noResize="1" noEditPoints="1" noAdjustHandles="1" noChangeArrowheads="1" noChangeShapeType="1" noTextEdit="1"/>
              </p:cNvSpPr>
              <p:nvPr/>
            </p:nvSpPr>
            <p:spPr>
              <a:xfrm>
                <a:off x="7418005" y="2839066"/>
                <a:ext cx="135179" cy="246221"/>
              </a:xfrm>
              <a:prstGeom prst="rect">
                <a:avLst/>
              </a:prstGeom>
              <a:blipFill>
                <a:blip r:embed="rId7"/>
                <a:stretch>
                  <a:fillRect r="-36364"/>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0428F277-A548-49A8-D4AD-21CBC43428E6}"/>
              </a:ext>
            </a:extLst>
          </p:cNvPr>
          <p:cNvSpPr txBox="1"/>
          <p:nvPr/>
        </p:nvSpPr>
        <p:spPr>
          <a:xfrm>
            <a:off x="6785250" y="3289670"/>
            <a:ext cx="1400691" cy="400110"/>
          </a:xfrm>
          <a:prstGeom prst="rect">
            <a:avLst/>
          </a:prstGeom>
          <a:noFill/>
        </p:spPr>
        <p:txBody>
          <a:bodyPr wrap="square" rtlCol="0">
            <a:spAutoFit/>
          </a:bodyPr>
          <a:lstStyle/>
          <a:p>
            <a:pPr algn="ctr"/>
            <a:r>
              <a:rPr kumimoji="1" lang="en-US" altLang="zh-CN" sz="1000" dirty="0">
                <a:latin typeface="Times New Roman" panose="02020603050405020304" pitchFamily="18" charset="0"/>
                <a:cs typeface="Times New Roman" panose="02020603050405020304" pitchFamily="18" charset="0"/>
              </a:rPr>
              <a:t>Irrelevant sources</a:t>
            </a:r>
          </a:p>
          <a:p>
            <a:pPr algn="ctr"/>
            <a:r>
              <a:rPr kumimoji="1" lang="en-US" altLang="zh-CN" sz="1000" dirty="0">
                <a:latin typeface="Times New Roman" panose="02020603050405020304" pitchFamily="18" charset="0"/>
                <a:cs typeface="Times New Roman" panose="02020603050405020304" pitchFamily="18" charset="0"/>
              </a:rPr>
              <a:t>proportions</a:t>
            </a:r>
            <a:endParaRPr kumimoji="1" lang="zh-CN" altLang="en-US" sz="10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9D12B4A0-BE2E-02D9-E794-593291DAB095}"/>
              </a:ext>
            </a:extLst>
          </p:cNvPr>
          <p:cNvSpPr txBox="1"/>
          <p:nvPr/>
        </p:nvSpPr>
        <p:spPr>
          <a:xfrm>
            <a:off x="5383335" y="3218385"/>
            <a:ext cx="1360091" cy="400110"/>
          </a:xfrm>
          <a:prstGeom prst="rect">
            <a:avLst/>
          </a:prstGeom>
          <a:noFill/>
        </p:spPr>
        <p:txBody>
          <a:bodyPr wrap="square" rtlCol="0">
            <a:spAutoFit/>
          </a:bodyPr>
          <a:lstStyle/>
          <a:p>
            <a:pPr algn="ctr"/>
            <a:r>
              <a:rPr kumimoji="1" lang="en-US" altLang="zh-CN" sz="1000" dirty="0">
                <a:latin typeface="Times New Roman" panose="02020603050405020304" pitchFamily="18" charset="0"/>
                <a:cs typeface="Times New Roman" panose="02020603050405020304" pitchFamily="18" charset="0"/>
              </a:rPr>
              <a:t>Other sources</a:t>
            </a:r>
          </a:p>
          <a:p>
            <a:pPr algn="ctr"/>
            <a:r>
              <a:rPr kumimoji="1" lang="en-US" altLang="zh-CN" sz="1000" dirty="0">
                <a:latin typeface="Times New Roman" panose="02020603050405020304" pitchFamily="18" charset="0"/>
                <a:cs typeface="Times New Roman" panose="02020603050405020304" pitchFamily="18" charset="0"/>
              </a:rPr>
              <a:t>proportions </a:t>
            </a:r>
            <a:endParaRPr kumimoji="1" lang="zh-CN" altLang="en-US" sz="1000" dirty="0">
              <a:latin typeface="Times New Roman" panose="02020603050405020304" pitchFamily="18" charset="0"/>
              <a:cs typeface="Times New Roman" panose="02020603050405020304" pitchFamily="18" charset="0"/>
            </a:endParaRPr>
          </a:p>
        </p:txBody>
      </p:sp>
      <p:sp>
        <p:nvSpPr>
          <p:cNvPr id="78" name="左大括号 77">
            <a:extLst>
              <a:ext uri="{FF2B5EF4-FFF2-40B4-BE49-F238E27FC236}">
                <a16:creationId xmlns:a16="http://schemas.microsoft.com/office/drawing/2014/main" id="{C43CFB5F-46CA-74F6-6A8D-4D3A69237336}"/>
              </a:ext>
            </a:extLst>
          </p:cNvPr>
          <p:cNvSpPr/>
          <p:nvPr/>
        </p:nvSpPr>
        <p:spPr>
          <a:xfrm rot="16200000">
            <a:off x="6079779" y="1855002"/>
            <a:ext cx="208239" cy="1379346"/>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5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83D496F-1319-847D-C3BC-2E10207B1274}"/>
                  </a:ext>
                </a:extLst>
              </p:cNvPr>
              <p:cNvSpPr txBox="1"/>
              <p:nvPr/>
            </p:nvSpPr>
            <p:spPr>
              <a:xfrm>
                <a:off x="5424906" y="2707706"/>
                <a:ext cx="1421306" cy="547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1000" i="1" dirty="0" smtClean="0">
                              <a:latin typeface="Cambria Math" panose="02040503050406030204" pitchFamily="18" charset="0"/>
                              <a:cs typeface="Times New Roman" panose="02020603050405020304" pitchFamily="18" charset="0"/>
                            </a:rPr>
                          </m:ctrlPr>
                        </m:naryPr>
                        <m:sub>
                          <m:r>
                            <m:rPr>
                              <m:brk m:alnAt="23"/>
                            </m:rPr>
                            <a:rPr kumimoji="1" lang="en-US" altLang="zh-CN" sz="1000" i="1" dirty="0">
                              <a:latin typeface="Cambria Math" panose="02040503050406030204" pitchFamily="18" charset="0"/>
                              <a:cs typeface="Times New Roman" panose="02020603050405020304" pitchFamily="18" charset="0"/>
                            </a:rPr>
                            <m:t>𝑗</m:t>
                          </m:r>
                          <m:r>
                            <a:rPr kumimoji="1" lang="en-US" altLang="zh-CN" sz="1000" i="1" dirty="0">
                              <a:latin typeface="Cambria Math" panose="02040503050406030204" pitchFamily="18" charset="0"/>
                              <a:cs typeface="Times New Roman" panose="02020603050405020304" pitchFamily="18" charset="0"/>
                            </a:rPr>
                            <m:t>=1</m:t>
                          </m:r>
                        </m:sub>
                        <m:sup>
                          <m:r>
                            <a:rPr kumimoji="1" lang="en-US" altLang="zh-CN" sz="1000" i="1" dirty="0">
                              <a:latin typeface="Cambria Math" panose="02040503050406030204" pitchFamily="18" charset="0"/>
                              <a:cs typeface="Times New Roman" panose="02020603050405020304" pitchFamily="18" charset="0"/>
                            </a:rPr>
                            <m:t>𝑗</m:t>
                          </m:r>
                          <m:r>
                            <a:rPr kumimoji="1" lang="en-US" altLang="zh-CN" sz="1000" i="1" dirty="0">
                              <a:latin typeface="Cambria Math" panose="02040503050406030204" pitchFamily="18" charset="0"/>
                              <a:cs typeface="Times New Roman" panose="02020603050405020304" pitchFamily="18" charset="0"/>
                            </a:rPr>
                            <m:t>=</m:t>
                          </m:r>
                          <m:r>
                            <a:rPr kumimoji="1" lang="en-US" altLang="zh-CN" sz="1000" i="1" dirty="0">
                              <a:latin typeface="Cambria Math" panose="02040503050406030204" pitchFamily="18" charset="0"/>
                              <a:cs typeface="Times New Roman" panose="02020603050405020304" pitchFamily="18" charset="0"/>
                            </a:rPr>
                            <m:t>𝐾</m:t>
                          </m:r>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b="0" i="1" dirty="0" smtClean="0">
                              <a:latin typeface="Cambria Math" panose="02040503050406030204" pitchFamily="18" charset="0"/>
                              <a:cs typeface="Times New Roman" panose="02020603050405020304" pitchFamily="18" charset="0"/>
                            </a:rPr>
                            <m:t>𝐹</m:t>
                          </m:r>
                        </m:sup>
                        <m:e>
                          <m:sSub>
                            <m:sSubPr>
                              <m:ctrlPr>
                                <a:rPr kumimoji="1" lang="en-US" altLang="zh-CN" sz="1000" i="1" dirty="0">
                                  <a:latin typeface="Cambria Math" panose="02040503050406030204" pitchFamily="18" charset="0"/>
                                  <a:cs typeface="Times New Roman" panose="02020603050405020304" pitchFamily="18" charset="0"/>
                                </a:rPr>
                              </m:ctrlPr>
                            </m:sSubPr>
                            <m:e>
                              <m:r>
                                <a:rPr kumimoji="1" lang="en-US" altLang="zh-CN" sz="1000" i="1" dirty="0">
                                  <a:latin typeface="Cambria Math" panose="02040503050406030204" pitchFamily="18" charset="0"/>
                                  <a:cs typeface="Times New Roman" panose="02020603050405020304" pitchFamily="18" charset="0"/>
                                </a:rPr>
                                <m:t>𝑃</m:t>
                              </m:r>
                            </m:e>
                            <m:sub>
                              <m:r>
                                <a:rPr kumimoji="1" lang="en-US" altLang="zh-CN" sz="1000" i="1" dirty="0">
                                  <a:latin typeface="Cambria Math" panose="02040503050406030204" pitchFamily="18" charset="0"/>
                                  <a:cs typeface="Times New Roman" panose="02020603050405020304" pitchFamily="18" charset="0"/>
                                </a:rPr>
                                <m:t>𝑗</m:t>
                              </m:r>
                            </m:sub>
                          </m:sSub>
                        </m:e>
                      </m:nary>
                      <m:r>
                        <a:rPr kumimoji="1" lang="en-US" altLang="zh-CN" sz="1000" b="0" i="1" dirty="0" smtClean="0">
                          <a:latin typeface="Cambria Math" panose="02040503050406030204" pitchFamily="18" charset="0"/>
                          <a:cs typeface="Times New Roman" panose="02020603050405020304" pitchFamily="18" charset="0"/>
                        </a:rPr>
                        <m:t>=</m:t>
                      </m:r>
                      <m:r>
                        <a:rPr kumimoji="1" lang="en-US" altLang="zh-CN" sz="1000" i="1" dirty="0">
                          <a:latin typeface="Cambria Math" panose="02040503050406030204" pitchFamily="18" charset="0"/>
                          <a:cs typeface="Times New Roman" panose="02020603050405020304" pitchFamily="18" charset="0"/>
                        </a:rPr>
                        <m:t>0.5</m:t>
                      </m:r>
                    </m:oMath>
                  </m:oMathPara>
                </a14:m>
                <a:endParaRPr kumimoji="1" lang="zh-CN" altLang="en-US" sz="10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083D496F-1319-847D-C3BC-2E10207B1274}"/>
                  </a:ext>
                </a:extLst>
              </p:cNvPr>
              <p:cNvSpPr txBox="1">
                <a:spLocks noRot="1" noChangeAspect="1" noMove="1" noResize="1" noEditPoints="1" noAdjustHandles="1" noChangeArrowheads="1" noChangeShapeType="1" noTextEdit="1"/>
              </p:cNvSpPr>
              <p:nvPr/>
            </p:nvSpPr>
            <p:spPr>
              <a:xfrm>
                <a:off x="5424906" y="2707706"/>
                <a:ext cx="1421306" cy="547779"/>
              </a:xfrm>
              <a:prstGeom prst="rect">
                <a:avLst/>
              </a:prstGeom>
              <a:blipFill>
                <a:blip r:embed="rId8"/>
                <a:stretch>
                  <a:fillRect l="-6195" t="-79545" b="-125000"/>
                </a:stretch>
              </a:blipFill>
            </p:spPr>
            <p:txBody>
              <a:bodyPr/>
              <a:lstStyle/>
              <a:p>
                <a:r>
                  <a:rPr lang="zh-CN" altLang="en-US">
                    <a:noFill/>
                  </a:rPr>
                  <a:t> </a:t>
                </a:r>
              </a:p>
            </p:txBody>
          </p:sp>
        </mc:Fallback>
      </mc:AlternateContent>
      <p:sp>
        <p:nvSpPr>
          <p:cNvPr id="80" name="左大括号 79">
            <a:extLst>
              <a:ext uri="{FF2B5EF4-FFF2-40B4-BE49-F238E27FC236}">
                <a16:creationId xmlns:a16="http://schemas.microsoft.com/office/drawing/2014/main" id="{042D0B86-BD22-ACD3-2A90-24A7A8C2CB9F}"/>
              </a:ext>
            </a:extLst>
          </p:cNvPr>
          <p:cNvSpPr/>
          <p:nvPr/>
        </p:nvSpPr>
        <p:spPr>
          <a:xfrm rot="16200000">
            <a:off x="7408966" y="1906020"/>
            <a:ext cx="208239" cy="1266914"/>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500" dirty="0">
              <a:latin typeface="Times New Roman" panose="02020603050405020304" pitchFamily="18" charset="0"/>
              <a:cs typeface="Times New Roman" panose="02020603050405020304" pitchFamily="18" charset="0"/>
            </a:endParaRPr>
          </a:p>
        </p:txBody>
      </p:sp>
      <p:sp>
        <p:nvSpPr>
          <p:cNvPr id="81" name="左大括号 80">
            <a:extLst>
              <a:ext uri="{FF2B5EF4-FFF2-40B4-BE49-F238E27FC236}">
                <a16:creationId xmlns:a16="http://schemas.microsoft.com/office/drawing/2014/main" id="{6AB7B2FA-F873-7B45-CB2A-918B38711DB7}"/>
              </a:ext>
            </a:extLst>
          </p:cNvPr>
          <p:cNvSpPr/>
          <p:nvPr/>
        </p:nvSpPr>
        <p:spPr>
          <a:xfrm rot="16200000">
            <a:off x="8719797" y="1877665"/>
            <a:ext cx="207669" cy="1354174"/>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5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2" name="表格 81">
                <a:extLst>
                  <a:ext uri="{FF2B5EF4-FFF2-40B4-BE49-F238E27FC236}">
                    <a16:creationId xmlns:a16="http://schemas.microsoft.com/office/drawing/2014/main" id="{7989F3A7-0FE5-E0CA-94AB-99CAA1E9A56B}"/>
                  </a:ext>
                </a:extLst>
              </p:cNvPr>
              <p:cNvGraphicFramePr>
                <a:graphicFrameLocks noGrp="1"/>
              </p:cNvGraphicFramePr>
              <p:nvPr>
                <p:extLst>
                  <p:ext uri="{D42A27DB-BD31-4B8C-83A1-F6EECF244321}">
                    <p14:modId xmlns:p14="http://schemas.microsoft.com/office/powerpoint/2010/main" val="13977237"/>
                  </p:ext>
                </p:extLst>
              </p:nvPr>
            </p:nvGraphicFramePr>
            <p:xfrm>
              <a:off x="10905444" y="1844948"/>
              <a:ext cx="682345" cy="1946621"/>
            </p:xfrm>
            <a:graphic>
              <a:graphicData uri="http://schemas.openxmlformats.org/drawingml/2006/table">
                <a:tbl>
                  <a:tblPr firstRow="1" bandRow="1">
                    <a:tableStyleId>{93296810-A885-4BE3-A3E7-6D5BEEA58F35}</a:tableStyleId>
                  </a:tblPr>
                  <a:tblGrid>
                    <a:gridCol w="682345">
                      <a:extLst>
                        <a:ext uri="{9D8B030D-6E8A-4147-A177-3AD203B41FA5}">
                          <a16:colId xmlns:a16="http://schemas.microsoft.com/office/drawing/2014/main" val="159884123"/>
                        </a:ext>
                      </a:extLst>
                    </a:gridCol>
                  </a:tblGrid>
                  <a:tr h="657881">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1" lang="en-US" altLang="zh-CN" sz="1000" b="0" i="1" smtClean="0">
                                        <a:latin typeface="Cambria Math" panose="02040503050406030204" pitchFamily="18" charset="0"/>
                                      </a:rPr>
                                    </m:ctrlPr>
                                  </m:naryPr>
                                  <m:sub>
                                    <m:r>
                                      <a:rPr kumimoji="1" lang="en-US" altLang="zh-CN" sz="1000" b="0" i="1" smtClean="0">
                                        <a:latin typeface="Cambria Math" panose="02040503050406030204" pitchFamily="18" charset="0"/>
                                      </a:rPr>
                                      <m:t>𝑗</m:t>
                                    </m:r>
                                    <m:r>
                                      <a:rPr kumimoji="1" lang="en-US" altLang="zh-CN" sz="1000" b="0" i="1" smtClean="0">
                                        <a:latin typeface="Cambria Math" panose="02040503050406030204" pitchFamily="18" charset="0"/>
                                      </a:rPr>
                                      <m:t>=1</m:t>
                                    </m:r>
                                  </m:sub>
                                  <m:sup>
                                    <m:r>
                                      <a:rPr kumimoji="1" lang="en-US" altLang="zh-CN" sz="1000" b="0" i="1" smtClean="0">
                                        <a:latin typeface="Cambria Math" panose="02040503050406030204" pitchFamily="18" charset="0"/>
                                      </a:rPr>
                                      <m:t>𝐾</m:t>
                                    </m:r>
                                    <m:r>
                                      <a:rPr kumimoji="1" lang="en-US" altLang="zh-CN" sz="1000" b="0" i="1" smtClean="0">
                                        <a:latin typeface="Cambria Math" panose="02040503050406030204" pitchFamily="18" charset="0"/>
                                      </a:rPr>
                                      <m:t>+</m:t>
                                    </m:r>
                                    <m:r>
                                      <a:rPr kumimoji="1" lang="en-US" altLang="zh-CN" sz="1000" b="0" i="1" smtClean="0">
                                        <a:latin typeface="Cambria Math" panose="02040503050406030204" pitchFamily="18" charset="0"/>
                                      </a:rPr>
                                      <m:t>𝑈</m:t>
                                    </m:r>
                                  </m:sup>
                                  <m:e>
                                    <m:sSub>
                                      <m:sSubPr>
                                        <m:ctrlPr>
                                          <a:rPr kumimoji="1" lang="en-US" altLang="zh-CN" sz="1000" b="0" i="1" smtClean="0">
                                            <a:latin typeface="Cambria Math" panose="02040503050406030204" pitchFamily="18" charset="0"/>
                                          </a:rPr>
                                        </m:ctrlPr>
                                      </m:sSubPr>
                                      <m:e>
                                        <m:r>
                                          <a:rPr kumimoji="1" lang="en-US" altLang="zh-CN" sz="1000" b="0" i="1" smtClean="0">
                                            <a:latin typeface="Cambria Math" panose="02040503050406030204" pitchFamily="18" charset="0"/>
                                          </a:rPr>
                                          <m:t>𝑆</m:t>
                                        </m:r>
                                      </m:e>
                                      <m:sub>
                                        <m:r>
                                          <a:rPr kumimoji="1" lang="en-US" altLang="zh-CN" sz="1000" b="0" i="1" smtClean="0">
                                            <a:latin typeface="Cambria Math" panose="02040503050406030204" pitchFamily="18" charset="0"/>
                                          </a:rPr>
                                          <m:t>𝑗</m:t>
                                        </m:r>
                                      </m:sub>
                                    </m:sSub>
                                    <m:r>
                                      <a:rPr kumimoji="1" lang="en-US" altLang="zh-CN" sz="1000" b="0" i="1" smtClean="0">
                                        <a:latin typeface="Cambria Math" panose="02040503050406030204" pitchFamily="18" charset="0"/>
                                      </a:rPr>
                                      <m:t>×</m:t>
                                    </m:r>
                                    <m:sSub>
                                      <m:sSubPr>
                                        <m:ctrlPr>
                                          <a:rPr kumimoji="1" lang="en-US" altLang="zh-CN" sz="1000" b="0" i="1" smtClean="0">
                                            <a:latin typeface="Cambria Math" panose="02040503050406030204" pitchFamily="18" charset="0"/>
                                          </a:rPr>
                                        </m:ctrlPr>
                                      </m:sSubPr>
                                      <m:e>
                                        <m:r>
                                          <a:rPr kumimoji="1" lang="en-US" altLang="zh-CN" sz="1000" b="0" i="1" smtClean="0">
                                            <a:latin typeface="Cambria Math" panose="02040503050406030204" pitchFamily="18" charset="0"/>
                                          </a:rPr>
                                          <m:t>𝑃</m:t>
                                        </m:r>
                                      </m:e>
                                      <m:sub>
                                        <m:r>
                                          <a:rPr kumimoji="1" lang="en-US" altLang="zh-CN" sz="1000" b="0" i="1" smtClean="0">
                                            <a:latin typeface="Cambria Math" panose="02040503050406030204" pitchFamily="18" charset="0"/>
                                          </a:rPr>
                                          <m:t>𝑗</m:t>
                                        </m:r>
                                      </m:sub>
                                    </m:sSub>
                                  </m:e>
                                </m:nary>
                              </m:oMath>
                            </m:oMathPara>
                          </a14:m>
                          <a:endParaRPr kumimoji="1" lang="zh-CN" altLang="en-US" sz="1000" dirty="0"/>
                        </a:p>
                      </a:txBody>
                      <a:tcPr/>
                    </a:tc>
                    <a:extLst>
                      <a:ext uri="{0D108BD9-81ED-4DB2-BD59-A6C34878D82A}">
                        <a16:rowId xmlns:a16="http://schemas.microsoft.com/office/drawing/2014/main" val="623595760"/>
                      </a:ext>
                    </a:extLst>
                  </a:tr>
                  <a:tr h="257748">
                    <a:tc>
                      <a:txBody>
                        <a:bodyPr/>
                        <a:lstStyle/>
                        <a:p>
                          <a:pPr algn="ctr"/>
                          <a:r>
                            <a:rPr lang="en-US" altLang="zh-CN" sz="1000" dirty="0"/>
                            <a:t>104</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r h="257748">
                    <a:tc>
                      <a:txBody>
                        <a:bodyPr/>
                        <a:lstStyle/>
                        <a:p>
                          <a:pPr algn="ctr"/>
                          <a:r>
                            <a:rPr lang="en-US" altLang="zh-CN" sz="1000" dirty="0"/>
                            <a:t>170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6685166"/>
                      </a:ext>
                    </a:extLst>
                  </a:tr>
                  <a:tr h="257748">
                    <a:tc>
                      <a:txBody>
                        <a:bodyPr/>
                        <a:lstStyle/>
                        <a:p>
                          <a:pPr algn="ctr"/>
                          <a:r>
                            <a:rPr lang="en-US" altLang="zh-CN" sz="1000" dirty="0"/>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508681"/>
                      </a:ext>
                    </a:extLst>
                  </a:tr>
                  <a:tr h="257748">
                    <a:tc>
                      <a:txBody>
                        <a:bodyPr/>
                        <a:lstStyle/>
                        <a:p>
                          <a:pPr algn="ctr"/>
                          <a:r>
                            <a:rPr lang="en-US" altLang="zh-CN" sz="1000" dirty="0"/>
                            <a:t>167</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635889"/>
                      </a:ext>
                    </a:extLst>
                  </a:tr>
                  <a:tr h="257748">
                    <a:tc>
                      <a:txBody>
                        <a:bodyPr/>
                        <a:lstStyle/>
                        <a:p>
                          <a:pPr algn="ctr"/>
                          <a:r>
                            <a:rPr lang="en-US" altLang="zh-CN" sz="1000" dirty="0"/>
                            <a:t>31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4421072"/>
                      </a:ext>
                    </a:extLst>
                  </a:tr>
                </a:tbl>
              </a:graphicData>
            </a:graphic>
          </p:graphicFrame>
        </mc:Choice>
        <mc:Fallback xmlns="">
          <p:graphicFrame>
            <p:nvGraphicFramePr>
              <p:cNvPr id="82" name="表格 81">
                <a:extLst>
                  <a:ext uri="{FF2B5EF4-FFF2-40B4-BE49-F238E27FC236}">
                    <a16:creationId xmlns:a16="http://schemas.microsoft.com/office/drawing/2014/main" id="{7989F3A7-0FE5-E0CA-94AB-99CAA1E9A56B}"/>
                  </a:ext>
                </a:extLst>
              </p:cNvPr>
              <p:cNvGraphicFramePr>
                <a:graphicFrameLocks noGrp="1"/>
              </p:cNvGraphicFramePr>
              <p:nvPr>
                <p:extLst>
                  <p:ext uri="{D42A27DB-BD31-4B8C-83A1-F6EECF244321}">
                    <p14:modId xmlns:p14="http://schemas.microsoft.com/office/powerpoint/2010/main" val="13977237"/>
                  </p:ext>
                </p:extLst>
              </p:nvPr>
            </p:nvGraphicFramePr>
            <p:xfrm>
              <a:off x="10905444" y="1844948"/>
              <a:ext cx="682345" cy="1946621"/>
            </p:xfrm>
            <a:graphic>
              <a:graphicData uri="http://schemas.openxmlformats.org/drawingml/2006/table">
                <a:tbl>
                  <a:tblPr firstRow="1" bandRow="1">
                    <a:tableStyleId>{93296810-A885-4BE3-A3E7-6D5BEEA58F35}</a:tableStyleId>
                  </a:tblPr>
                  <a:tblGrid>
                    <a:gridCol w="682345">
                      <a:extLst>
                        <a:ext uri="{9D8B030D-6E8A-4147-A177-3AD203B41FA5}">
                          <a16:colId xmlns:a16="http://schemas.microsoft.com/office/drawing/2014/main" val="159884123"/>
                        </a:ext>
                      </a:extLst>
                    </a:gridCol>
                  </a:tblGrid>
                  <a:tr h="657881">
                    <a:tc>
                      <a:txBody>
                        <a:bodyPr/>
                        <a:lstStyle/>
                        <a:p>
                          <a:endParaRPr lang="zh-CN"/>
                        </a:p>
                      </a:txBody>
                      <a:tcPr>
                        <a:blipFill>
                          <a:blip r:embed="rId9"/>
                          <a:stretch>
                            <a:fillRect l="-1818" t="-67308" r="-3636" b="-198077"/>
                          </a:stretch>
                        </a:blipFill>
                      </a:tcPr>
                    </a:tc>
                    <a:extLst>
                      <a:ext uri="{0D108BD9-81ED-4DB2-BD59-A6C34878D82A}">
                        <a16:rowId xmlns:a16="http://schemas.microsoft.com/office/drawing/2014/main" val="623595760"/>
                      </a:ext>
                    </a:extLst>
                  </a:tr>
                  <a:tr h="257748">
                    <a:tc>
                      <a:txBody>
                        <a:bodyPr/>
                        <a:lstStyle/>
                        <a:p>
                          <a:pPr algn="ctr"/>
                          <a:r>
                            <a:rPr lang="en-US" altLang="zh-CN" sz="1000" dirty="0"/>
                            <a:t>104</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324426"/>
                      </a:ext>
                    </a:extLst>
                  </a:tr>
                  <a:tr h="257748">
                    <a:tc>
                      <a:txBody>
                        <a:bodyPr/>
                        <a:lstStyle/>
                        <a:p>
                          <a:pPr algn="ctr"/>
                          <a:r>
                            <a:rPr lang="en-US" altLang="zh-CN" sz="1000" dirty="0"/>
                            <a:t>170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6685166"/>
                      </a:ext>
                    </a:extLst>
                  </a:tr>
                  <a:tr h="257748">
                    <a:tc>
                      <a:txBody>
                        <a:bodyPr/>
                        <a:lstStyle/>
                        <a:p>
                          <a:pPr algn="ctr"/>
                          <a:r>
                            <a:rPr lang="en-US" altLang="zh-CN" sz="1000" dirty="0"/>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508681"/>
                      </a:ext>
                    </a:extLst>
                  </a:tr>
                  <a:tr h="257748">
                    <a:tc>
                      <a:txBody>
                        <a:bodyPr/>
                        <a:lstStyle/>
                        <a:p>
                          <a:pPr algn="ctr"/>
                          <a:r>
                            <a:rPr lang="en-US" altLang="zh-CN" sz="1000" dirty="0"/>
                            <a:t>167</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635889"/>
                      </a:ext>
                    </a:extLst>
                  </a:tr>
                  <a:tr h="257748">
                    <a:tc>
                      <a:txBody>
                        <a:bodyPr/>
                        <a:lstStyle/>
                        <a:p>
                          <a:pPr algn="ctr"/>
                          <a:r>
                            <a:rPr lang="en-US" altLang="zh-CN" sz="1000" dirty="0"/>
                            <a:t>31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4421072"/>
                      </a:ext>
                    </a:extLst>
                  </a:tr>
                </a:tbl>
              </a:graphicData>
            </a:graphic>
          </p:graphicFrame>
        </mc:Fallback>
      </mc:AlternateContent>
      <p:grpSp>
        <p:nvGrpSpPr>
          <p:cNvPr id="83" name="组合 82">
            <a:extLst>
              <a:ext uri="{FF2B5EF4-FFF2-40B4-BE49-F238E27FC236}">
                <a16:creationId xmlns:a16="http://schemas.microsoft.com/office/drawing/2014/main" id="{D0EFFCBC-5399-5A82-0330-2F96436B5F92}"/>
              </a:ext>
            </a:extLst>
          </p:cNvPr>
          <p:cNvGrpSpPr/>
          <p:nvPr/>
        </p:nvGrpSpPr>
        <p:grpSpPr>
          <a:xfrm>
            <a:off x="280448" y="2122751"/>
            <a:ext cx="638316" cy="1223976"/>
            <a:chOff x="9255341" y="351785"/>
            <a:chExt cx="1259218" cy="2687699"/>
          </a:xfrm>
        </p:grpSpPr>
        <p:sp>
          <p:nvSpPr>
            <p:cNvPr id="84" name="文本框 83">
              <a:extLst>
                <a:ext uri="{FF2B5EF4-FFF2-40B4-BE49-F238E27FC236}">
                  <a16:creationId xmlns:a16="http://schemas.microsoft.com/office/drawing/2014/main" id="{C710F36A-5A1C-F5BB-7357-AAC03A5B5737}"/>
                </a:ext>
              </a:extLst>
            </p:cNvPr>
            <p:cNvSpPr txBox="1"/>
            <p:nvPr/>
          </p:nvSpPr>
          <p:spPr>
            <a:xfrm>
              <a:off x="9262129" y="351785"/>
              <a:ext cx="1202297" cy="54067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1</a:t>
              </a:r>
              <a:endParaRPr kumimoji="1" lang="zh-CN" altLang="en-US" sz="1000"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4A0E3CC4-C32F-A9DE-B54D-38FBE53878EA}"/>
                </a:ext>
              </a:extLst>
            </p:cNvPr>
            <p:cNvSpPr txBox="1"/>
            <p:nvPr/>
          </p:nvSpPr>
          <p:spPr>
            <a:xfrm>
              <a:off x="9269689" y="873016"/>
              <a:ext cx="1202297" cy="54067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2</a:t>
              </a:r>
              <a:endParaRPr kumimoji="1" lang="zh-CN" altLang="en-US" sz="10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31D833BC-FC3A-FE10-738D-32A9DD68BE68}"/>
                </a:ext>
              </a:extLst>
            </p:cNvPr>
            <p:cNvSpPr txBox="1"/>
            <p:nvPr/>
          </p:nvSpPr>
          <p:spPr>
            <a:xfrm>
              <a:off x="9548388" y="1437854"/>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3F79AE64-9A17-E02D-D127-48A3DF07B6E0}"/>
                </a:ext>
              </a:extLst>
            </p:cNvPr>
            <p:cNvSpPr txBox="1"/>
            <p:nvPr/>
          </p:nvSpPr>
          <p:spPr>
            <a:xfrm>
              <a:off x="9561521" y="1902219"/>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9C28228F-C750-F1BC-59C0-96CB28CAAACB}"/>
                </a:ext>
              </a:extLst>
            </p:cNvPr>
            <p:cNvSpPr txBox="1"/>
            <p:nvPr/>
          </p:nvSpPr>
          <p:spPr>
            <a:xfrm>
              <a:off x="9255341" y="2498813"/>
              <a:ext cx="1259218" cy="54067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N</a:t>
              </a:r>
              <a:endParaRPr kumimoji="1" lang="zh-CN" altLang="en-US" sz="1000" dirty="0">
                <a:latin typeface="Times New Roman" panose="02020603050405020304" pitchFamily="18" charset="0"/>
                <a:cs typeface="Times New Roman" panose="02020603050405020304" pitchFamily="18" charset="0"/>
              </a:endParaRPr>
            </a:p>
          </p:txBody>
        </p:sp>
      </p:grpSp>
      <p:sp>
        <p:nvSpPr>
          <p:cNvPr id="89" name="文本框 88">
            <a:extLst>
              <a:ext uri="{FF2B5EF4-FFF2-40B4-BE49-F238E27FC236}">
                <a16:creationId xmlns:a16="http://schemas.microsoft.com/office/drawing/2014/main" id="{069393EF-80D2-C0FA-12CD-06D795F2B814}"/>
              </a:ext>
            </a:extLst>
          </p:cNvPr>
          <p:cNvSpPr txBox="1"/>
          <p:nvPr/>
        </p:nvSpPr>
        <p:spPr>
          <a:xfrm>
            <a:off x="10153446" y="1481855"/>
            <a:ext cx="2039664" cy="323165"/>
          </a:xfrm>
          <a:prstGeom prst="rect">
            <a:avLst/>
          </a:prstGeom>
          <a:noFill/>
        </p:spPr>
        <p:txBody>
          <a:bodyPr wrap="square">
            <a:spAutoFit/>
          </a:bodyPr>
          <a:lstStyle/>
          <a:p>
            <a:r>
              <a:rPr kumimoji="1" lang="en-US" altLang="zh-CN" sz="1500" b="1" dirty="0">
                <a:latin typeface="Times New Roman" panose="02020603050405020304" pitchFamily="18" charset="0"/>
                <a:cs typeface="Times New Roman" panose="02020603050405020304" pitchFamily="18" charset="0"/>
              </a:rPr>
              <a:t>Taxa abundance of X</a:t>
            </a:r>
            <a:endParaRPr lang="zh-CN" altLang="en-US" sz="1500" b="1" dirty="0"/>
          </a:p>
        </p:txBody>
      </p:sp>
      <p:grpSp>
        <p:nvGrpSpPr>
          <p:cNvPr id="90" name="组合 89">
            <a:extLst>
              <a:ext uri="{FF2B5EF4-FFF2-40B4-BE49-F238E27FC236}">
                <a16:creationId xmlns:a16="http://schemas.microsoft.com/office/drawing/2014/main" id="{8CD0731E-E749-1872-C2AB-53B1CF48F090}"/>
              </a:ext>
            </a:extLst>
          </p:cNvPr>
          <p:cNvGrpSpPr/>
          <p:nvPr/>
        </p:nvGrpSpPr>
        <p:grpSpPr>
          <a:xfrm>
            <a:off x="10369928" y="2509095"/>
            <a:ext cx="645311" cy="1271497"/>
            <a:chOff x="9198969" y="351785"/>
            <a:chExt cx="1273012" cy="2662640"/>
          </a:xfrm>
        </p:grpSpPr>
        <p:sp>
          <p:nvSpPr>
            <p:cNvPr id="91" name="文本框 90">
              <a:extLst>
                <a:ext uri="{FF2B5EF4-FFF2-40B4-BE49-F238E27FC236}">
                  <a16:creationId xmlns:a16="http://schemas.microsoft.com/office/drawing/2014/main" id="{C9D80CF1-7A56-2183-339A-83CBBB391EDB}"/>
                </a:ext>
              </a:extLst>
            </p:cNvPr>
            <p:cNvSpPr txBox="1"/>
            <p:nvPr/>
          </p:nvSpPr>
          <p:spPr>
            <a:xfrm>
              <a:off x="9262129" y="351785"/>
              <a:ext cx="1202292" cy="51561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1</a:t>
              </a:r>
              <a:endParaRPr kumimoji="1" lang="zh-CN" altLang="en-US" sz="1000" dirty="0">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219E2E5D-8343-A1ED-BDEA-698B08C3FBA5}"/>
                </a:ext>
              </a:extLst>
            </p:cNvPr>
            <p:cNvSpPr txBox="1"/>
            <p:nvPr/>
          </p:nvSpPr>
          <p:spPr>
            <a:xfrm>
              <a:off x="9269689" y="873015"/>
              <a:ext cx="1202292" cy="51561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2</a:t>
              </a:r>
              <a:endParaRPr kumimoji="1" lang="zh-CN" altLang="en-US" sz="1000" dirty="0">
                <a:latin typeface="Times New Roman" panose="02020603050405020304" pitchFamily="18" charset="0"/>
                <a:cs typeface="Times New Roman" panose="02020603050405020304" pitchFamily="18" charset="0"/>
              </a:endParaRPr>
            </a:p>
          </p:txBody>
        </p:sp>
        <p:sp>
          <p:nvSpPr>
            <p:cNvPr id="93" name="文本框 92">
              <a:extLst>
                <a:ext uri="{FF2B5EF4-FFF2-40B4-BE49-F238E27FC236}">
                  <a16:creationId xmlns:a16="http://schemas.microsoft.com/office/drawing/2014/main" id="{2442F81F-2CD3-FBB3-72D9-ACA49FB0B4C5}"/>
                </a:ext>
              </a:extLst>
            </p:cNvPr>
            <p:cNvSpPr txBox="1"/>
            <p:nvPr/>
          </p:nvSpPr>
          <p:spPr>
            <a:xfrm>
              <a:off x="9548388" y="1437854"/>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94" name="文本框 93">
              <a:extLst>
                <a:ext uri="{FF2B5EF4-FFF2-40B4-BE49-F238E27FC236}">
                  <a16:creationId xmlns:a16="http://schemas.microsoft.com/office/drawing/2014/main" id="{8AB5BE45-7E2D-5118-FCF0-4861337B06F3}"/>
                </a:ext>
              </a:extLst>
            </p:cNvPr>
            <p:cNvSpPr txBox="1"/>
            <p:nvPr/>
          </p:nvSpPr>
          <p:spPr>
            <a:xfrm>
              <a:off x="9561521" y="1902219"/>
              <a:ext cx="312906" cy="258983"/>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t>
              </a:r>
              <a:endParaRPr kumimoji="1" lang="zh-CN" altLang="en-US" sz="1000" dirty="0">
                <a:latin typeface="Times New Roman" panose="02020603050405020304" pitchFamily="18" charset="0"/>
                <a:cs typeface="Times New Roman" panose="02020603050405020304" pitchFamily="18" charset="0"/>
              </a:endParaRPr>
            </a:p>
          </p:txBody>
        </p:sp>
        <p:sp>
          <p:nvSpPr>
            <p:cNvPr id="95" name="文本框 94">
              <a:extLst>
                <a:ext uri="{FF2B5EF4-FFF2-40B4-BE49-F238E27FC236}">
                  <a16:creationId xmlns:a16="http://schemas.microsoft.com/office/drawing/2014/main" id="{84B8C6EA-7A54-9C90-0F61-18086DAFFBC8}"/>
                </a:ext>
              </a:extLst>
            </p:cNvPr>
            <p:cNvSpPr txBox="1"/>
            <p:nvPr/>
          </p:nvSpPr>
          <p:spPr>
            <a:xfrm>
              <a:off x="9198969" y="2498814"/>
              <a:ext cx="1259213" cy="51561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Taxon N</a:t>
              </a:r>
              <a:endParaRPr kumimoji="1" lang="zh-CN" altLang="en-US" sz="1000" dirty="0">
                <a:latin typeface="Times New Roman" panose="02020603050405020304" pitchFamily="18" charset="0"/>
                <a:cs typeface="Times New Roman" panose="02020603050405020304" pitchFamily="18" charset="0"/>
              </a:endParaRPr>
            </a:p>
          </p:txBody>
        </p:sp>
      </p:grpSp>
      <p:pic>
        <p:nvPicPr>
          <p:cNvPr id="96" name="图形 13" descr="箭头: 直 纯色填充">
            <a:extLst>
              <a:ext uri="{FF2B5EF4-FFF2-40B4-BE49-F238E27FC236}">
                <a16:creationId xmlns:a16="http://schemas.microsoft.com/office/drawing/2014/main" id="{3D5B5B50-FBB6-01BF-F48A-12E8868A4A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flipH="1">
            <a:off x="2179748" y="3381038"/>
            <a:ext cx="335015" cy="358643"/>
          </a:xfrm>
          <a:prstGeom prst="rect">
            <a:avLst/>
          </a:prstGeom>
        </p:spPr>
      </p:pic>
      <p:sp>
        <p:nvSpPr>
          <p:cNvPr id="97" name="文本框 14">
            <a:extLst>
              <a:ext uri="{FF2B5EF4-FFF2-40B4-BE49-F238E27FC236}">
                <a16:creationId xmlns:a16="http://schemas.microsoft.com/office/drawing/2014/main" id="{F92FF5A4-9165-B248-98BC-EE71FA9707D6}"/>
              </a:ext>
            </a:extLst>
          </p:cNvPr>
          <p:cNvSpPr txBox="1"/>
          <p:nvPr/>
        </p:nvSpPr>
        <p:spPr>
          <a:xfrm>
            <a:off x="2377254" y="3449459"/>
            <a:ext cx="1313191"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sz="1000" dirty="0">
                <a:latin typeface="Times New Roman" panose="02020603050405020304" pitchFamily="18" charset="0"/>
                <a:cs typeface="Times New Roman" panose="02020603050405020304" pitchFamily="18" charset="0"/>
              </a:rPr>
              <a:t>Multinomial sampling</a:t>
            </a:r>
            <a:endParaRPr kumimoji="1"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8" name="文本框 15">
                <a:extLst>
                  <a:ext uri="{FF2B5EF4-FFF2-40B4-BE49-F238E27FC236}">
                    <a16:creationId xmlns:a16="http://schemas.microsoft.com/office/drawing/2014/main" id="{E9B3879F-91FD-A940-A193-9DE0A44B7A62}"/>
                  </a:ext>
                </a:extLst>
              </p:cNvPr>
              <p:cNvSpPr txBox="1"/>
              <p:nvPr/>
            </p:nvSpPr>
            <p:spPr>
              <a:xfrm>
                <a:off x="552035" y="3698964"/>
                <a:ext cx="3495893" cy="3231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sz="1500" dirty="0">
                    <a:latin typeface="Times New Roman" panose="02020603050405020304" pitchFamily="18" charset="0"/>
                    <a:cs typeface="Times New Roman" panose="02020603050405020304" pitchFamily="18" charset="0"/>
                  </a:rPr>
                  <a:t>Observed taxa abundance of </a:t>
                </a:r>
                <a14:m>
                  <m:oMath xmlns:m="http://schemas.openxmlformats.org/officeDocument/2006/math">
                    <m:r>
                      <a:rPr kumimoji="1" lang="en-US" altLang="zh-CN" sz="1500" b="0" i="1" smtClean="0">
                        <a:latin typeface="Cambria Math" panose="02040503050406030204" pitchFamily="18" charset="0"/>
                        <a:cs typeface="Times New Roman" panose="02020603050405020304" pitchFamily="18" charset="0"/>
                      </a:rPr>
                      <m:t>𝐾</m:t>
                    </m:r>
                  </m:oMath>
                </a14:m>
                <a:r>
                  <a:rPr kumimoji="1" lang="en-US" altLang="zh-CN" sz="1500" dirty="0">
                    <a:latin typeface="Times New Roman" panose="02020603050405020304" pitchFamily="18" charset="0"/>
                    <a:cs typeface="Times New Roman" panose="02020603050405020304" pitchFamily="18" charset="0"/>
                  </a:rPr>
                  <a:t> sources (Y)</a:t>
                </a:r>
                <a:endParaRPr kumimoji="1" lang="zh-CN" altLang="en-US" sz="1500" dirty="0">
                  <a:latin typeface="Times New Roman" panose="02020603050405020304" pitchFamily="18" charset="0"/>
                  <a:cs typeface="Times New Roman" panose="02020603050405020304" pitchFamily="18" charset="0"/>
                </a:endParaRPr>
              </a:p>
            </p:txBody>
          </p:sp>
        </mc:Choice>
        <mc:Fallback xmlns="">
          <p:sp>
            <p:nvSpPr>
              <p:cNvPr id="98" name="文本框 15">
                <a:extLst>
                  <a:ext uri="{FF2B5EF4-FFF2-40B4-BE49-F238E27FC236}">
                    <a16:creationId xmlns:a16="http://schemas.microsoft.com/office/drawing/2014/main" id="{E9B3879F-91FD-A940-A193-9DE0A44B7A62}"/>
                  </a:ext>
                </a:extLst>
              </p:cNvPr>
              <p:cNvSpPr txBox="1">
                <a:spLocks noRot="1" noChangeAspect="1" noMove="1" noResize="1" noEditPoints="1" noAdjustHandles="1" noChangeArrowheads="1" noChangeShapeType="1" noTextEdit="1"/>
              </p:cNvSpPr>
              <p:nvPr/>
            </p:nvSpPr>
            <p:spPr>
              <a:xfrm>
                <a:off x="552035" y="3698964"/>
                <a:ext cx="3495893" cy="323165"/>
              </a:xfrm>
              <a:prstGeom prst="rect">
                <a:avLst/>
              </a:prstGeom>
              <a:blipFill>
                <a:blip r:embed="rId12"/>
                <a:stretch>
                  <a:fillRect l="-725" t="-7692" b="-23077"/>
                </a:stretch>
              </a:blipFill>
            </p:spPr>
            <p:txBody>
              <a:bodyPr/>
              <a:lstStyle/>
              <a:p>
                <a:r>
                  <a:rPr lang="zh-CN" altLang="en-US">
                    <a:noFill/>
                  </a:rPr>
                  <a:t> </a:t>
                </a:r>
              </a:p>
            </p:txBody>
          </p:sp>
        </mc:Fallback>
      </mc:AlternateContent>
      <p:graphicFrame>
        <p:nvGraphicFramePr>
          <p:cNvPr id="100" name="表格 99">
            <a:extLst>
              <a:ext uri="{FF2B5EF4-FFF2-40B4-BE49-F238E27FC236}">
                <a16:creationId xmlns:a16="http://schemas.microsoft.com/office/drawing/2014/main" id="{183FFF3B-D364-F8C9-5736-5979F6108E9A}"/>
              </a:ext>
            </a:extLst>
          </p:cNvPr>
          <p:cNvGraphicFramePr>
            <a:graphicFrameLocks noGrp="1"/>
          </p:cNvGraphicFramePr>
          <p:nvPr>
            <p:extLst>
              <p:ext uri="{D42A27DB-BD31-4B8C-83A1-F6EECF244321}">
                <p14:modId xmlns:p14="http://schemas.microsoft.com/office/powerpoint/2010/main" val="1420930268"/>
              </p:ext>
            </p:extLst>
          </p:nvPr>
        </p:nvGraphicFramePr>
        <p:xfrm>
          <a:off x="862326" y="4019577"/>
          <a:ext cx="2800139" cy="1463040"/>
        </p:xfrm>
        <a:graphic>
          <a:graphicData uri="http://schemas.openxmlformats.org/drawingml/2006/table">
            <a:tbl>
              <a:tblPr firstRow="1" bandRow="1">
                <a:tableStyleId>{7DF18680-E054-41AD-8BC1-D1AEF772440D}</a:tableStyleId>
              </a:tblPr>
              <a:tblGrid>
                <a:gridCol w="384526">
                  <a:extLst>
                    <a:ext uri="{9D8B030D-6E8A-4147-A177-3AD203B41FA5}">
                      <a16:colId xmlns:a16="http://schemas.microsoft.com/office/drawing/2014/main" val="4122027793"/>
                    </a:ext>
                  </a:extLst>
                </a:gridCol>
                <a:gridCol w="442915">
                  <a:extLst>
                    <a:ext uri="{9D8B030D-6E8A-4147-A177-3AD203B41FA5}">
                      <a16:colId xmlns:a16="http://schemas.microsoft.com/office/drawing/2014/main" val="2246244865"/>
                    </a:ext>
                  </a:extLst>
                </a:gridCol>
                <a:gridCol w="505578">
                  <a:extLst>
                    <a:ext uri="{9D8B030D-6E8A-4147-A177-3AD203B41FA5}">
                      <a16:colId xmlns:a16="http://schemas.microsoft.com/office/drawing/2014/main" val="1975585884"/>
                    </a:ext>
                  </a:extLst>
                </a:gridCol>
                <a:gridCol w="626313">
                  <a:extLst>
                    <a:ext uri="{9D8B030D-6E8A-4147-A177-3AD203B41FA5}">
                      <a16:colId xmlns:a16="http://schemas.microsoft.com/office/drawing/2014/main" val="2827102313"/>
                    </a:ext>
                  </a:extLst>
                </a:gridCol>
                <a:gridCol w="351767">
                  <a:extLst>
                    <a:ext uri="{9D8B030D-6E8A-4147-A177-3AD203B41FA5}">
                      <a16:colId xmlns:a16="http://schemas.microsoft.com/office/drawing/2014/main" val="1616103235"/>
                    </a:ext>
                  </a:extLst>
                </a:gridCol>
                <a:gridCol w="489040">
                  <a:extLst>
                    <a:ext uri="{9D8B030D-6E8A-4147-A177-3AD203B41FA5}">
                      <a16:colId xmlns:a16="http://schemas.microsoft.com/office/drawing/2014/main" val="3579086019"/>
                    </a:ext>
                  </a:extLst>
                </a:gridCol>
              </a:tblGrid>
              <a:tr h="167663">
                <a:tc>
                  <a:txBody>
                    <a:bodyPr/>
                    <a:lstStyle/>
                    <a:p>
                      <a:pPr algn="ctr"/>
                      <a:r>
                        <a:rPr lang="en-US" altLang="zh-CN" sz="1000" baseline="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1</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baseline="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baseline="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K-F+1</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7D38B3"/>
                    </a:solidFill>
                  </a:tcPr>
                </a:tc>
                <a:tc>
                  <a:txBody>
                    <a:bodyPr/>
                    <a:lstStyle/>
                    <a:p>
                      <a:pPr marL="0" marR="0" lvl="0" indent="0" algn="ctr" defTabSz="1625529" rtl="0" eaLnBrk="1" fontAlgn="auto" latinLnBrk="0" hangingPunct="1">
                        <a:lnSpc>
                          <a:spcPct val="100000"/>
                        </a:lnSpc>
                        <a:spcBef>
                          <a:spcPts val="0"/>
                        </a:spcBef>
                        <a:spcAft>
                          <a:spcPts val="0"/>
                        </a:spcAft>
                        <a:buClrTx/>
                        <a:buSzTx/>
                        <a:buFontTx/>
                        <a:buNone/>
                        <a:tabLst/>
                        <a:defRPr/>
                      </a:pPr>
                      <a:r>
                        <a:rPr lang="en-US" altLang="zh-CN" sz="1000" dirty="0">
                          <a:latin typeface="Times New Roman" panose="02020603050405020304" pitchFamily="18" charset="0"/>
                          <a:cs typeface="Times New Roman" panose="02020603050405020304" pitchFamily="18" charset="0"/>
                        </a:rPr>
                        <a:t>S’</a:t>
                      </a:r>
                      <a:r>
                        <a:rPr lang="en-US" altLang="zh-CN" sz="1000" baseline="-25000" dirty="0">
                          <a:latin typeface="Times New Roman" panose="02020603050405020304" pitchFamily="18" charset="0"/>
                          <a:cs typeface="Times New Roman" panose="02020603050405020304" pitchFamily="18" charset="0"/>
                        </a:rPr>
                        <a:t>K</a:t>
                      </a:r>
                      <a:endParaRPr lang="zh-CN" altLang="en-US" sz="1000" baseline="-25000" dirty="0">
                        <a:latin typeface="Times New Roman" panose="02020603050405020304" pitchFamily="18" charset="0"/>
                        <a:cs typeface="Times New Roman" panose="02020603050405020304" pitchFamily="18" charset="0"/>
                      </a:endParaRPr>
                    </a:p>
                  </a:txBody>
                  <a:tcPr>
                    <a:solidFill>
                      <a:srgbClr val="7D38B3"/>
                    </a:solidFill>
                  </a:tcPr>
                </a:tc>
                <a:extLst>
                  <a:ext uri="{0D108BD9-81ED-4DB2-BD59-A6C34878D82A}">
                    <a16:rowId xmlns:a16="http://schemas.microsoft.com/office/drawing/2014/main" val="13995823"/>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589</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78</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123</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extLst>
                  <a:ext uri="{0D108BD9-81ED-4DB2-BD59-A6C34878D82A}">
                    <a16:rowId xmlns:a16="http://schemas.microsoft.com/office/drawing/2014/main" val="200280204"/>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38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50</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948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430</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extLst>
                  <a:ext uri="{0D108BD9-81ED-4DB2-BD59-A6C34878D82A}">
                    <a16:rowId xmlns:a16="http://schemas.microsoft.com/office/drawing/2014/main" val="1804403253"/>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extLst>
                  <a:ext uri="{0D108BD9-81ED-4DB2-BD59-A6C34878D82A}">
                    <a16:rowId xmlns:a16="http://schemas.microsoft.com/office/drawing/2014/main" val="3904307455"/>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168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143</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tc>
                  <a:txBody>
                    <a:bodyPr/>
                    <a:lstStyle/>
                    <a:p>
                      <a:pPr algn="ctr"/>
                      <a:r>
                        <a:rPr lang="en-US" altLang="zh-CN" sz="1000" dirty="0">
                          <a:latin typeface="Times New Roman" panose="02020603050405020304" pitchFamily="18" charset="0"/>
                          <a:cs typeface="Times New Roman" panose="02020603050405020304" pitchFamily="18" charset="0"/>
                        </a:rPr>
                        <a:t>278</a:t>
                      </a:r>
                      <a:endParaRPr lang="zh-CN" altLang="en-US" sz="1000" dirty="0">
                        <a:latin typeface="Times New Roman" panose="02020603050405020304" pitchFamily="18" charset="0"/>
                        <a:cs typeface="Times New Roman" panose="02020603050405020304" pitchFamily="18" charset="0"/>
                      </a:endParaRPr>
                    </a:p>
                  </a:txBody>
                  <a:tcPr>
                    <a:solidFill>
                      <a:srgbClr val="EEE4F8"/>
                    </a:solidFill>
                  </a:tcPr>
                </a:tc>
                <a:extLst>
                  <a:ext uri="{0D108BD9-81ED-4DB2-BD59-A6C34878D82A}">
                    <a16:rowId xmlns:a16="http://schemas.microsoft.com/office/drawing/2014/main" val="1509812942"/>
                  </a:ext>
                </a:extLst>
              </a:tr>
              <a:tr h="167663">
                <a:tc>
                  <a:txBody>
                    <a:bodyPr/>
                    <a:lstStyle/>
                    <a:p>
                      <a:pPr algn="ctr"/>
                      <a:r>
                        <a:rPr lang="en-US" altLang="zh-CN" sz="1000" dirty="0">
                          <a:latin typeface="Times New Roman" panose="02020603050405020304" pitchFamily="18" charset="0"/>
                          <a:cs typeface="Times New Roman" panose="02020603050405020304" pitchFamily="18" charset="0"/>
                        </a:rPr>
                        <a:t>456</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98</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231</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tc>
                  <a:txBody>
                    <a:bodyPr/>
                    <a:lstStyle/>
                    <a:p>
                      <a:pPr algn="ctr"/>
                      <a:r>
                        <a:rPr lang="en-US" altLang="zh-CN" sz="1000" dirty="0">
                          <a:latin typeface="Times New Roman" panose="02020603050405020304" pitchFamily="18" charset="0"/>
                          <a:cs typeface="Times New Roman" panose="02020603050405020304" pitchFamily="18" charset="0"/>
                        </a:rPr>
                        <a:t>14</a:t>
                      </a:r>
                      <a:endParaRPr lang="zh-CN" altLang="en-US" sz="1000" dirty="0">
                        <a:latin typeface="Times New Roman" panose="02020603050405020304" pitchFamily="18" charset="0"/>
                        <a:cs typeface="Times New Roman" panose="02020603050405020304" pitchFamily="18" charset="0"/>
                      </a:endParaRPr>
                    </a:p>
                  </a:txBody>
                  <a:tcPr>
                    <a:solidFill>
                      <a:srgbClr val="E6C4EA"/>
                    </a:solidFill>
                  </a:tcPr>
                </a:tc>
                <a:extLst>
                  <a:ext uri="{0D108BD9-81ED-4DB2-BD59-A6C34878D82A}">
                    <a16:rowId xmlns:a16="http://schemas.microsoft.com/office/drawing/2014/main" val="565352238"/>
                  </a:ext>
                </a:extLst>
              </a:tr>
            </a:tbl>
          </a:graphicData>
        </a:graphic>
      </p:graphicFrame>
      <p:sp>
        <p:nvSpPr>
          <p:cNvPr id="4" name="圆角矩形 3">
            <a:extLst>
              <a:ext uri="{FF2B5EF4-FFF2-40B4-BE49-F238E27FC236}">
                <a16:creationId xmlns:a16="http://schemas.microsoft.com/office/drawing/2014/main" id="{57B10CC5-B7B2-CE70-A6C4-0AA29DE7AC7E}"/>
              </a:ext>
            </a:extLst>
          </p:cNvPr>
          <p:cNvSpPr/>
          <p:nvPr/>
        </p:nvSpPr>
        <p:spPr>
          <a:xfrm>
            <a:off x="826276" y="1859859"/>
            <a:ext cx="2806439" cy="1442509"/>
          </a:xfrm>
          <a:prstGeom prst="roundRect">
            <a:avLst>
              <a:gd name="adj" fmla="val 2290"/>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形 13" descr="箭头: 直 纯色填充">
            <a:extLst>
              <a:ext uri="{FF2B5EF4-FFF2-40B4-BE49-F238E27FC236}">
                <a16:creationId xmlns:a16="http://schemas.microsoft.com/office/drawing/2014/main" id="{B2793851-66CA-82BE-B569-BB0BD43CF6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9545642" y="1953605"/>
            <a:ext cx="944588" cy="637774"/>
          </a:xfrm>
          <a:prstGeom prst="rect">
            <a:avLst/>
          </a:prstGeom>
        </p:spPr>
      </p:pic>
      <p:sp>
        <p:nvSpPr>
          <p:cNvPr id="6" name="矩形 5">
            <a:extLst>
              <a:ext uri="{FF2B5EF4-FFF2-40B4-BE49-F238E27FC236}">
                <a16:creationId xmlns:a16="http://schemas.microsoft.com/office/drawing/2014/main" id="{5B0160F4-8664-512E-9189-4A1CECB7A198}"/>
              </a:ext>
            </a:extLst>
          </p:cNvPr>
          <p:cNvSpPr/>
          <p:nvPr/>
        </p:nvSpPr>
        <p:spPr>
          <a:xfrm>
            <a:off x="6016967" y="3803156"/>
            <a:ext cx="2800140" cy="400110"/>
          </a:xfrm>
          <a:prstGeom prst="rect">
            <a:avLst/>
          </a:prstGeom>
        </p:spPr>
        <p:txBody>
          <a:bodyPr wrap="square">
            <a:spAutoFit/>
          </a:bodyPr>
          <a:lstStyle/>
          <a:p>
            <a:r>
              <a:rPr lang="en-US" altLang="zh-CN" sz="2000" b="1" dirty="0">
                <a:solidFill>
                  <a:srgbClr val="701944"/>
                </a:solidFill>
              </a:rPr>
              <a:t>Simulated data settings</a:t>
            </a:r>
            <a:endParaRPr lang="zh-CN" altLang="en-US" sz="2000" b="1" dirty="0">
              <a:solidFill>
                <a:srgbClr val="701944"/>
              </a:solidFill>
            </a:endParaRPr>
          </a:p>
        </p:txBody>
      </p:sp>
      <p:grpSp>
        <p:nvGrpSpPr>
          <p:cNvPr id="8" name="组合 7">
            <a:extLst>
              <a:ext uri="{FF2B5EF4-FFF2-40B4-BE49-F238E27FC236}">
                <a16:creationId xmlns:a16="http://schemas.microsoft.com/office/drawing/2014/main" id="{E8ACC9F5-9F16-7932-AD04-D8D96EBE584B}"/>
              </a:ext>
            </a:extLst>
          </p:cNvPr>
          <p:cNvGrpSpPr/>
          <p:nvPr/>
        </p:nvGrpSpPr>
        <p:grpSpPr>
          <a:xfrm>
            <a:off x="5462596" y="3927511"/>
            <a:ext cx="515781" cy="181498"/>
            <a:chOff x="662220" y="2687371"/>
            <a:chExt cx="515781" cy="181498"/>
          </a:xfrm>
        </p:grpSpPr>
        <p:sp>
          <p:nvSpPr>
            <p:cNvPr id="16" name="五边形 15">
              <a:extLst>
                <a:ext uri="{FF2B5EF4-FFF2-40B4-BE49-F238E27FC236}">
                  <a16:creationId xmlns:a16="http://schemas.microsoft.com/office/drawing/2014/main" id="{8CCC0F55-7C4A-A43C-1FE0-1F0D64EDE764}"/>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a:extLst>
                <a:ext uri="{FF2B5EF4-FFF2-40B4-BE49-F238E27FC236}">
                  <a16:creationId xmlns:a16="http://schemas.microsoft.com/office/drawing/2014/main" id="{86F10AA8-39BB-0129-4FAB-79FF360EBA4D}"/>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文本框 18">
            <a:extLst>
              <a:ext uri="{FF2B5EF4-FFF2-40B4-BE49-F238E27FC236}">
                <a16:creationId xmlns:a16="http://schemas.microsoft.com/office/drawing/2014/main" id="{9B7AFAE0-ABDB-49E5-896C-4BA850C3B7A4}"/>
              </a:ext>
            </a:extLst>
          </p:cNvPr>
          <p:cNvSpPr txBox="1"/>
          <p:nvPr/>
        </p:nvSpPr>
        <p:spPr>
          <a:xfrm>
            <a:off x="5424906" y="4263094"/>
            <a:ext cx="4728539" cy="784830"/>
          </a:xfrm>
          <a:prstGeom prst="rect">
            <a:avLst/>
          </a:prstGeom>
          <a:noFill/>
        </p:spPr>
        <p:txBody>
          <a:bodyPr wrap="none" rtlCol="0">
            <a:spAutoFit/>
          </a:bodyPr>
          <a:lstStyle/>
          <a:p>
            <a:pPr marL="342900" indent="-342900">
              <a:buFont typeface="Wingdings" pitchFamily="2" charset="2"/>
              <a:buChar char="Ø"/>
            </a:pPr>
            <a:r>
              <a:rPr kumimoji="1" lang="en-US" altLang="zh-CN" sz="1500" dirty="0"/>
              <a:t>K (15) + U (5) = 20 sources with different similarities</a:t>
            </a:r>
          </a:p>
          <a:p>
            <a:pPr marL="342900" indent="-342900">
              <a:buFont typeface="Wingdings" pitchFamily="2" charset="2"/>
              <a:buChar char="Ø"/>
            </a:pPr>
            <a:r>
              <a:rPr kumimoji="1" lang="en-US" altLang="zh-CN" sz="1500" dirty="0"/>
              <a:t>Varying proportions of 5 unknown sources (0.1 to 0.9)</a:t>
            </a:r>
          </a:p>
          <a:p>
            <a:pPr marL="342900" indent="-342900">
              <a:buFont typeface="Wingdings" pitchFamily="2" charset="2"/>
              <a:buChar char="Ø"/>
            </a:pPr>
            <a:r>
              <a:rPr kumimoji="1" lang="en-US" altLang="zh-CN" sz="1500" dirty="0"/>
              <a:t>5 irrelevant sources in the 15 sources </a:t>
            </a:r>
          </a:p>
        </p:txBody>
      </p:sp>
    </p:spTree>
    <p:custDataLst>
      <p:tags r:id="rId1"/>
    </p:custDataLst>
    <p:extLst>
      <p:ext uri="{BB962C8B-B14F-4D97-AF65-F5344CB8AC3E}">
        <p14:creationId xmlns:p14="http://schemas.microsoft.com/office/powerpoint/2010/main" val="94145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dissolve">
                                      <p:cBhvr>
                                        <p:cTn id="10" dur="500"/>
                                        <p:tgtEl>
                                          <p:spTgt spid="9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dissolve">
                                      <p:cBhvr>
                                        <p:cTn id="13" dur="500"/>
                                        <p:tgtEl>
                                          <p:spTgt spid="98"/>
                                        </p:tgtEl>
                                      </p:cBhvr>
                                    </p:animEffect>
                                  </p:childTnLst>
                                </p:cTn>
                              </p:par>
                              <p:par>
                                <p:cTn id="14" presetID="9" presetClass="entr" presetSubtype="0"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dissolve">
                                      <p:cBhvr>
                                        <p:cTn id="16" dur="500"/>
                                        <p:tgtEl>
                                          <p:spTgt spid="10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4" grpId="0" animBg="1"/>
      <p:bldP spid="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14</a:t>
            </a:fld>
            <a:endParaRPr lang="zh-CN" altLang="en-US"/>
          </a:p>
        </p:txBody>
      </p:sp>
      <p:sp>
        <p:nvSpPr>
          <p:cNvPr id="105" name="矩形 104">
            <a:extLst>
              <a:ext uri="{FF2B5EF4-FFF2-40B4-BE49-F238E27FC236}">
                <a16:creationId xmlns:a16="http://schemas.microsoft.com/office/drawing/2014/main" id="{B7975DEA-B383-95BB-4EFA-48F8E5434908}"/>
              </a:ext>
            </a:extLst>
          </p:cNvPr>
          <p:cNvSpPr/>
          <p:nvPr/>
        </p:nvSpPr>
        <p:spPr>
          <a:xfrm>
            <a:off x="1190087" y="1430561"/>
            <a:ext cx="8656278" cy="400110"/>
          </a:xfrm>
          <a:prstGeom prst="rect">
            <a:avLst/>
          </a:prstGeom>
        </p:spPr>
        <p:txBody>
          <a:bodyPr wrap="square">
            <a:spAutoFit/>
          </a:bodyPr>
          <a:lstStyle/>
          <a:p>
            <a:r>
              <a:rPr lang="en" altLang="zh-CN" sz="2000" b="1" dirty="0">
                <a:solidFill>
                  <a:srgbClr val="701944"/>
                </a:solidFill>
                <a:effectLst/>
              </a:rPr>
              <a:t>Impact of inter-source similarity on source tracking: estimated H and the true H </a:t>
            </a:r>
            <a:endParaRPr lang="en" altLang="zh-CN" sz="2000" b="1" dirty="0">
              <a:solidFill>
                <a:srgbClr val="701944"/>
              </a:solidFill>
            </a:endParaRPr>
          </a:p>
        </p:txBody>
      </p:sp>
      <p:grpSp>
        <p:nvGrpSpPr>
          <p:cNvPr id="106" name="组合 105">
            <a:extLst>
              <a:ext uri="{FF2B5EF4-FFF2-40B4-BE49-F238E27FC236}">
                <a16:creationId xmlns:a16="http://schemas.microsoft.com/office/drawing/2014/main" id="{222449F3-5314-2BC3-CC8E-76EDB95082FF}"/>
              </a:ext>
            </a:extLst>
          </p:cNvPr>
          <p:cNvGrpSpPr/>
          <p:nvPr/>
        </p:nvGrpSpPr>
        <p:grpSpPr>
          <a:xfrm>
            <a:off x="635717" y="1554916"/>
            <a:ext cx="515781" cy="181498"/>
            <a:chOff x="662220" y="2687371"/>
            <a:chExt cx="515781" cy="181498"/>
          </a:xfrm>
        </p:grpSpPr>
        <p:sp>
          <p:nvSpPr>
            <p:cNvPr id="107" name="五边形 106">
              <a:extLst>
                <a:ext uri="{FF2B5EF4-FFF2-40B4-BE49-F238E27FC236}">
                  <a16:creationId xmlns:a16="http://schemas.microsoft.com/office/drawing/2014/main" id="{E07D3B32-A4B4-3905-6AE5-638C3DAF16F6}"/>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a:extLst>
                <a:ext uri="{FF2B5EF4-FFF2-40B4-BE49-F238E27FC236}">
                  <a16:creationId xmlns:a16="http://schemas.microsoft.com/office/drawing/2014/main" id="{9F36F8B6-A210-2944-CCFA-FD6705445577}"/>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 name="图片 2" descr="图表, 折线图&#10;&#10;描述已自动生成">
            <a:extLst>
              <a:ext uri="{FF2B5EF4-FFF2-40B4-BE49-F238E27FC236}">
                <a16:creationId xmlns:a16="http://schemas.microsoft.com/office/drawing/2014/main" id="{D2A4E1A2-CE1F-E89A-07DB-D6B290D1C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912" y="2012113"/>
            <a:ext cx="3600000" cy="3600000"/>
          </a:xfrm>
          <a:prstGeom prst="rect">
            <a:avLst/>
          </a:prstGeom>
        </p:spPr>
      </p:pic>
      <p:pic>
        <p:nvPicPr>
          <p:cNvPr id="4" name="图片 3" descr="图表, 折线图&#10;&#10;描述已自动生成">
            <a:extLst>
              <a:ext uri="{FF2B5EF4-FFF2-40B4-BE49-F238E27FC236}">
                <a16:creationId xmlns:a16="http://schemas.microsoft.com/office/drawing/2014/main" id="{A24ED96B-DFA6-E472-09D8-17C2407F1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817" y="2012113"/>
            <a:ext cx="3600000" cy="3600000"/>
          </a:xfrm>
          <a:prstGeom prst="rect">
            <a:avLst/>
          </a:prstGeom>
        </p:spPr>
      </p:pic>
    </p:spTree>
    <p:custDataLst>
      <p:tags r:id="rId1"/>
    </p:custDataLst>
    <p:extLst>
      <p:ext uri="{BB962C8B-B14F-4D97-AF65-F5344CB8AC3E}">
        <p14:creationId xmlns:p14="http://schemas.microsoft.com/office/powerpoint/2010/main" val="304880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15</a:t>
            </a:fld>
            <a:endParaRPr lang="zh-CN" altLang="en-US"/>
          </a:p>
        </p:txBody>
      </p:sp>
      <p:sp>
        <p:nvSpPr>
          <p:cNvPr id="105" name="矩形 104">
            <a:extLst>
              <a:ext uri="{FF2B5EF4-FFF2-40B4-BE49-F238E27FC236}">
                <a16:creationId xmlns:a16="http://schemas.microsoft.com/office/drawing/2014/main" id="{B7975DEA-B383-95BB-4EFA-48F8E5434908}"/>
              </a:ext>
            </a:extLst>
          </p:cNvPr>
          <p:cNvSpPr/>
          <p:nvPr/>
        </p:nvSpPr>
        <p:spPr>
          <a:xfrm>
            <a:off x="1190087" y="1430561"/>
            <a:ext cx="9011188" cy="400110"/>
          </a:xfrm>
          <a:prstGeom prst="rect">
            <a:avLst/>
          </a:prstGeom>
        </p:spPr>
        <p:txBody>
          <a:bodyPr wrap="square">
            <a:spAutoFit/>
          </a:bodyPr>
          <a:lstStyle/>
          <a:p>
            <a:r>
              <a:rPr lang="en" altLang="zh-CN" sz="2000" b="1" dirty="0" err="1">
                <a:solidFill>
                  <a:srgbClr val="701944"/>
                </a:solidFill>
              </a:rPr>
              <a:t>SourceID</a:t>
            </a:r>
            <a:r>
              <a:rPr lang="en" altLang="zh-CN" sz="2000" b="1" dirty="0">
                <a:solidFill>
                  <a:srgbClr val="701944"/>
                </a:solidFill>
              </a:rPr>
              <a:t>-NMF has more accurate e</a:t>
            </a:r>
            <a:r>
              <a:rPr lang="en" altLang="zh-CN" sz="2000" b="1" dirty="0">
                <a:solidFill>
                  <a:srgbClr val="701944"/>
                </a:solidFill>
                <a:effectLst/>
              </a:rPr>
              <a:t>stimations of unknown sources’ proportion</a:t>
            </a:r>
            <a:endParaRPr lang="en" altLang="zh-CN" sz="2000" b="1" dirty="0">
              <a:solidFill>
                <a:srgbClr val="701944"/>
              </a:solidFill>
            </a:endParaRPr>
          </a:p>
        </p:txBody>
      </p:sp>
      <p:grpSp>
        <p:nvGrpSpPr>
          <p:cNvPr id="106" name="组合 105">
            <a:extLst>
              <a:ext uri="{FF2B5EF4-FFF2-40B4-BE49-F238E27FC236}">
                <a16:creationId xmlns:a16="http://schemas.microsoft.com/office/drawing/2014/main" id="{222449F3-5314-2BC3-CC8E-76EDB95082FF}"/>
              </a:ext>
            </a:extLst>
          </p:cNvPr>
          <p:cNvGrpSpPr/>
          <p:nvPr/>
        </p:nvGrpSpPr>
        <p:grpSpPr>
          <a:xfrm>
            <a:off x="635717" y="1554916"/>
            <a:ext cx="515781" cy="181498"/>
            <a:chOff x="662220" y="2687371"/>
            <a:chExt cx="515781" cy="181498"/>
          </a:xfrm>
        </p:grpSpPr>
        <p:sp>
          <p:nvSpPr>
            <p:cNvPr id="107" name="五边形 106">
              <a:extLst>
                <a:ext uri="{FF2B5EF4-FFF2-40B4-BE49-F238E27FC236}">
                  <a16:creationId xmlns:a16="http://schemas.microsoft.com/office/drawing/2014/main" id="{E07D3B32-A4B4-3905-6AE5-638C3DAF16F6}"/>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a:extLst>
                <a:ext uri="{FF2B5EF4-FFF2-40B4-BE49-F238E27FC236}">
                  <a16:creationId xmlns:a16="http://schemas.microsoft.com/office/drawing/2014/main" id="{9F36F8B6-A210-2944-CCFA-FD6705445577}"/>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22" name="图片 121" descr="图表, 折线图&#10;&#10;描述已自动生成">
            <a:extLst>
              <a:ext uri="{FF2B5EF4-FFF2-40B4-BE49-F238E27FC236}">
                <a16:creationId xmlns:a16="http://schemas.microsoft.com/office/drawing/2014/main" id="{17C229FA-5DCB-4774-855A-5E46640CA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081" y="2012115"/>
            <a:ext cx="3600000" cy="3600000"/>
          </a:xfrm>
          <a:prstGeom prst="rect">
            <a:avLst/>
          </a:prstGeom>
        </p:spPr>
      </p:pic>
      <p:sp>
        <p:nvSpPr>
          <p:cNvPr id="127" name="文本框 126">
            <a:extLst>
              <a:ext uri="{FF2B5EF4-FFF2-40B4-BE49-F238E27FC236}">
                <a16:creationId xmlns:a16="http://schemas.microsoft.com/office/drawing/2014/main" id="{0D5C9C3D-C1A2-D034-8251-EA919878A60A}"/>
              </a:ext>
            </a:extLst>
          </p:cNvPr>
          <p:cNvSpPr txBox="1"/>
          <p:nvPr/>
        </p:nvSpPr>
        <p:spPr>
          <a:xfrm>
            <a:off x="7765052" y="5623527"/>
            <a:ext cx="766557"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 0.6 JSD</a:t>
            </a:r>
            <a:endParaRPr kumimoji="1" lang="zh-CN" altLang="en-US" sz="1000"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D5906526-B14C-0664-6BC0-F4B65EEC6E36}"/>
              </a:ext>
            </a:extLst>
          </p:cNvPr>
          <p:cNvSpPr txBox="1"/>
          <p:nvPr/>
        </p:nvSpPr>
        <p:spPr>
          <a:xfrm>
            <a:off x="2961596" y="5623528"/>
            <a:ext cx="772969"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(b) 0.8 JSD</a:t>
            </a:r>
            <a:endParaRPr kumimoji="1" lang="zh-CN" altLang="en-US" sz="1000" dirty="0">
              <a:latin typeface="Times New Roman" panose="02020603050405020304" pitchFamily="18" charset="0"/>
              <a:cs typeface="Times New Roman" panose="02020603050405020304" pitchFamily="18" charset="0"/>
            </a:endParaRPr>
          </a:p>
        </p:txBody>
      </p:sp>
      <p:pic>
        <p:nvPicPr>
          <p:cNvPr id="130" name="图片 129" descr="图表, 折线图&#10;&#10;描述已自动生成">
            <a:extLst>
              <a:ext uri="{FF2B5EF4-FFF2-40B4-BE49-F238E27FC236}">
                <a16:creationId xmlns:a16="http://schemas.microsoft.com/office/drawing/2014/main" id="{E9C206DE-4049-3D46-5634-AC3379AD5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241" y="2023528"/>
            <a:ext cx="3600000" cy="3600000"/>
          </a:xfrm>
          <a:prstGeom prst="rect">
            <a:avLst/>
          </a:prstGeom>
        </p:spPr>
      </p:pic>
    </p:spTree>
    <p:custDataLst>
      <p:tags r:id="rId1"/>
    </p:custDataLst>
    <p:extLst>
      <p:ext uri="{BB962C8B-B14F-4D97-AF65-F5344CB8AC3E}">
        <p14:creationId xmlns:p14="http://schemas.microsoft.com/office/powerpoint/2010/main" val="220702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16</a:t>
            </a:fld>
            <a:endParaRPr lang="zh-CN" altLang="en-US"/>
          </a:p>
        </p:txBody>
      </p:sp>
      <p:sp>
        <p:nvSpPr>
          <p:cNvPr id="105" name="矩形 104">
            <a:extLst>
              <a:ext uri="{FF2B5EF4-FFF2-40B4-BE49-F238E27FC236}">
                <a16:creationId xmlns:a16="http://schemas.microsoft.com/office/drawing/2014/main" id="{B7975DEA-B383-95BB-4EFA-48F8E5434908}"/>
              </a:ext>
            </a:extLst>
          </p:cNvPr>
          <p:cNvSpPr/>
          <p:nvPr/>
        </p:nvSpPr>
        <p:spPr>
          <a:xfrm>
            <a:off x="1190087" y="1430561"/>
            <a:ext cx="8059930" cy="400110"/>
          </a:xfrm>
          <a:prstGeom prst="rect">
            <a:avLst/>
          </a:prstGeom>
        </p:spPr>
        <p:txBody>
          <a:bodyPr wrap="square">
            <a:spAutoFit/>
          </a:bodyPr>
          <a:lstStyle/>
          <a:p>
            <a:r>
              <a:rPr lang="en" altLang="zh-CN" sz="2000" b="1" dirty="0">
                <a:solidFill>
                  <a:srgbClr val="701944"/>
                </a:solidFill>
              </a:rPr>
              <a:t>More accurate identification of irrelevant sources (ideal value: 0)</a:t>
            </a:r>
          </a:p>
        </p:txBody>
      </p:sp>
      <p:grpSp>
        <p:nvGrpSpPr>
          <p:cNvPr id="106" name="组合 105">
            <a:extLst>
              <a:ext uri="{FF2B5EF4-FFF2-40B4-BE49-F238E27FC236}">
                <a16:creationId xmlns:a16="http://schemas.microsoft.com/office/drawing/2014/main" id="{222449F3-5314-2BC3-CC8E-76EDB95082FF}"/>
              </a:ext>
            </a:extLst>
          </p:cNvPr>
          <p:cNvGrpSpPr/>
          <p:nvPr/>
        </p:nvGrpSpPr>
        <p:grpSpPr>
          <a:xfrm>
            <a:off x="635717" y="1554916"/>
            <a:ext cx="515781" cy="181498"/>
            <a:chOff x="662220" y="2687371"/>
            <a:chExt cx="515781" cy="181498"/>
          </a:xfrm>
        </p:grpSpPr>
        <p:sp>
          <p:nvSpPr>
            <p:cNvPr id="107" name="五边形 106">
              <a:extLst>
                <a:ext uri="{FF2B5EF4-FFF2-40B4-BE49-F238E27FC236}">
                  <a16:creationId xmlns:a16="http://schemas.microsoft.com/office/drawing/2014/main" id="{E07D3B32-A4B4-3905-6AE5-638C3DAF16F6}"/>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a:extLst>
                <a:ext uri="{FF2B5EF4-FFF2-40B4-BE49-F238E27FC236}">
                  <a16:creationId xmlns:a16="http://schemas.microsoft.com/office/drawing/2014/main" id="{9F36F8B6-A210-2944-CCFA-FD6705445577}"/>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7" name="文本框 126">
            <a:extLst>
              <a:ext uri="{FF2B5EF4-FFF2-40B4-BE49-F238E27FC236}">
                <a16:creationId xmlns:a16="http://schemas.microsoft.com/office/drawing/2014/main" id="{0D5C9C3D-C1A2-D034-8251-EA919878A60A}"/>
              </a:ext>
            </a:extLst>
          </p:cNvPr>
          <p:cNvSpPr txBox="1"/>
          <p:nvPr/>
        </p:nvSpPr>
        <p:spPr>
          <a:xfrm>
            <a:off x="8190628" y="5695241"/>
            <a:ext cx="766557"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(a) 0.6 JSD</a:t>
            </a:r>
            <a:endParaRPr kumimoji="1" lang="zh-CN" altLang="en-US" sz="1000" dirty="0">
              <a:latin typeface="Times New Roman" panose="02020603050405020304" pitchFamily="18" charset="0"/>
              <a:cs typeface="Times New Roman" panose="02020603050405020304" pitchFamily="18" charset="0"/>
            </a:endParaRPr>
          </a:p>
        </p:txBody>
      </p:sp>
      <p:pic>
        <p:nvPicPr>
          <p:cNvPr id="7" name="图片 6" descr="图表&#10;&#10;描述已自动生成">
            <a:extLst>
              <a:ext uri="{FF2B5EF4-FFF2-40B4-BE49-F238E27FC236}">
                <a16:creationId xmlns:a16="http://schemas.microsoft.com/office/drawing/2014/main" id="{1CE3C1D1-92CB-A5EE-1D86-7FC190E6C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781" y="2078001"/>
            <a:ext cx="3608036" cy="3600000"/>
          </a:xfrm>
          <a:prstGeom prst="rect">
            <a:avLst/>
          </a:prstGeom>
        </p:spPr>
      </p:pic>
      <p:sp>
        <p:nvSpPr>
          <p:cNvPr id="3" name="文本框 2">
            <a:extLst>
              <a:ext uri="{FF2B5EF4-FFF2-40B4-BE49-F238E27FC236}">
                <a16:creationId xmlns:a16="http://schemas.microsoft.com/office/drawing/2014/main" id="{5DB743B5-4B89-DA8F-A707-BCCDA4608925}"/>
              </a:ext>
            </a:extLst>
          </p:cNvPr>
          <p:cNvSpPr txBox="1"/>
          <p:nvPr/>
        </p:nvSpPr>
        <p:spPr>
          <a:xfrm>
            <a:off x="2986161" y="5700684"/>
            <a:ext cx="772969" cy="246221"/>
          </a:xfrm>
          <a:prstGeom prst="rect">
            <a:avLst/>
          </a:prstGeom>
          <a:noFill/>
        </p:spPr>
        <p:txBody>
          <a:bodyPr wrap="none" rtlCol="0">
            <a:spAutoFit/>
          </a:bodyPr>
          <a:lstStyle/>
          <a:p>
            <a:r>
              <a:rPr kumimoji="1" lang="en-US" altLang="zh-CN" sz="1000" dirty="0">
                <a:latin typeface="Times New Roman" panose="02020603050405020304" pitchFamily="18" charset="0"/>
                <a:cs typeface="Times New Roman" panose="02020603050405020304" pitchFamily="18" charset="0"/>
              </a:rPr>
              <a:t>(b) 0.8 JSD</a:t>
            </a:r>
            <a:endParaRPr kumimoji="1" lang="zh-CN" altLang="en-US" sz="1000" dirty="0">
              <a:latin typeface="Times New Roman" panose="02020603050405020304" pitchFamily="18" charset="0"/>
              <a:cs typeface="Times New Roman" panose="02020603050405020304" pitchFamily="18" charset="0"/>
            </a:endParaRPr>
          </a:p>
        </p:txBody>
      </p:sp>
      <p:pic>
        <p:nvPicPr>
          <p:cNvPr id="4" name="图片 3" descr="图片包含 图形用户界面&#10;&#10;描述已自动生成">
            <a:extLst>
              <a:ext uri="{FF2B5EF4-FFF2-40B4-BE49-F238E27FC236}">
                <a16:creationId xmlns:a16="http://schemas.microsoft.com/office/drawing/2014/main" id="{4CD8153D-0B53-2A36-1BE2-A426E5AFB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646" y="2072030"/>
            <a:ext cx="3600000" cy="3600000"/>
          </a:xfrm>
          <a:prstGeom prst="rect">
            <a:avLst/>
          </a:prstGeom>
        </p:spPr>
      </p:pic>
    </p:spTree>
    <p:custDataLst>
      <p:tags r:id="rId1"/>
    </p:custDataLst>
    <p:extLst>
      <p:ext uri="{BB962C8B-B14F-4D97-AF65-F5344CB8AC3E}">
        <p14:creationId xmlns:p14="http://schemas.microsoft.com/office/powerpoint/2010/main" val="151596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Real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17</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6024365" cy="400110"/>
          </a:xfrm>
          <a:prstGeom prst="rect">
            <a:avLst/>
          </a:prstGeom>
        </p:spPr>
        <p:txBody>
          <a:bodyPr wrap="square">
            <a:spAutoFit/>
          </a:bodyPr>
          <a:lstStyle/>
          <a:p>
            <a:r>
              <a:rPr lang="en" altLang="zh-CN" sz="2000" b="1" dirty="0">
                <a:solidFill>
                  <a:srgbClr val="701944"/>
                </a:solidFill>
                <a:effectLst/>
                <a:latin typeface="NimbusRomNo9L"/>
              </a:rPr>
              <a:t>Infants’ fecal samples</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9591747F-6DCC-AF1D-8316-8A34C5B0445C}"/>
              </a:ext>
            </a:extLst>
          </p:cNvPr>
          <p:cNvSpPr txBox="1"/>
          <p:nvPr/>
        </p:nvSpPr>
        <p:spPr>
          <a:xfrm>
            <a:off x="1134233" y="1584385"/>
            <a:ext cx="10523778" cy="646331"/>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Target samples: 7 fecal samples</a:t>
            </a:r>
          </a:p>
          <a:p>
            <a:pPr marL="285750" indent="-285750">
              <a:buFont typeface="Wingdings" pitchFamily="2" charset="2"/>
              <a:buChar char="Ø"/>
            </a:pPr>
            <a:r>
              <a:rPr lang="en" altLang="zh-CN" dirty="0">
                <a:latin typeface="NimbusRomNo9L"/>
              </a:rPr>
              <a:t>Reference sources: </a:t>
            </a:r>
            <a:r>
              <a:rPr lang="en" altLang="zh-CN" sz="1800" dirty="0">
                <a:effectLst/>
                <a:latin typeface="NimbusRomNo9L"/>
              </a:rPr>
              <a:t>29 samples from hands, environmental surfaces, incubators, sinks, tubes, and electronics</a:t>
            </a:r>
            <a:endParaRPr lang="en" altLang="zh-CN" dirty="0"/>
          </a:p>
        </p:txBody>
      </p:sp>
      <p:sp>
        <p:nvSpPr>
          <p:cNvPr id="15" name="文本框 14">
            <a:extLst>
              <a:ext uri="{FF2B5EF4-FFF2-40B4-BE49-F238E27FC236}">
                <a16:creationId xmlns:a16="http://schemas.microsoft.com/office/drawing/2014/main" id="{933161EB-BEDB-F3B4-85B2-ECCE3532F97F}"/>
              </a:ext>
            </a:extLst>
          </p:cNvPr>
          <p:cNvSpPr txBox="1"/>
          <p:nvPr/>
        </p:nvSpPr>
        <p:spPr>
          <a:xfrm>
            <a:off x="1134233" y="2166517"/>
            <a:ext cx="2502819" cy="369332"/>
          </a:xfrm>
          <a:prstGeom prst="rect">
            <a:avLst/>
          </a:prstGeom>
          <a:noFill/>
        </p:spPr>
        <p:txBody>
          <a:bodyPr wrap="square">
            <a:spAutoFit/>
          </a:bodyPr>
          <a:lstStyle/>
          <a:p>
            <a:r>
              <a:rPr lang="en" altLang="zh-CN" sz="1800" b="1" dirty="0">
                <a:effectLst/>
              </a:rPr>
              <a:t> </a:t>
            </a:r>
            <a:endParaRPr lang="zh-CN" altLang="en-US" dirty="0"/>
          </a:p>
        </p:txBody>
      </p:sp>
      <p:pic>
        <p:nvPicPr>
          <p:cNvPr id="16" name="图片 15">
            <a:extLst>
              <a:ext uri="{FF2B5EF4-FFF2-40B4-BE49-F238E27FC236}">
                <a16:creationId xmlns:a16="http://schemas.microsoft.com/office/drawing/2014/main" id="{5B7AAB62-1481-413E-2C2B-1C648CC5C331}"/>
              </a:ext>
            </a:extLst>
          </p:cNvPr>
          <p:cNvPicPr>
            <a:picLocks noChangeAspect="1"/>
          </p:cNvPicPr>
          <p:nvPr/>
        </p:nvPicPr>
        <p:blipFill rotWithShape="1">
          <a:blip r:embed="rId4"/>
          <a:srcRect l="51622" t="36976" r="16017" b="49963"/>
          <a:stretch/>
        </p:blipFill>
        <p:spPr>
          <a:xfrm>
            <a:off x="526267" y="2660056"/>
            <a:ext cx="5289044" cy="3013669"/>
          </a:xfrm>
          <a:prstGeom prst="rect">
            <a:avLst/>
          </a:prstGeom>
        </p:spPr>
      </p:pic>
      <p:pic>
        <p:nvPicPr>
          <p:cNvPr id="17" name="图片 16">
            <a:extLst>
              <a:ext uri="{FF2B5EF4-FFF2-40B4-BE49-F238E27FC236}">
                <a16:creationId xmlns:a16="http://schemas.microsoft.com/office/drawing/2014/main" id="{2C2703B1-FA30-091A-AB1D-D0C39B56F6D9}"/>
              </a:ext>
            </a:extLst>
          </p:cNvPr>
          <p:cNvPicPr>
            <a:picLocks noChangeAspect="1"/>
          </p:cNvPicPr>
          <p:nvPr/>
        </p:nvPicPr>
        <p:blipFill rotWithShape="1">
          <a:blip r:embed="rId5"/>
          <a:srcRect l="54564" t="51766" r="17294" b="33359"/>
          <a:stretch/>
        </p:blipFill>
        <p:spPr>
          <a:xfrm>
            <a:off x="6504770" y="2772016"/>
            <a:ext cx="4402104" cy="3013690"/>
          </a:xfrm>
          <a:prstGeom prst="rect">
            <a:avLst/>
          </a:prstGeom>
        </p:spPr>
      </p:pic>
    </p:spTree>
    <p:custDataLst>
      <p:tags r:id="rId1"/>
    </p:custDataLst>
    <p:extLst>
      <p:ext uri="{BB962C8B-B14F-4D97-AF65-F5344CB8AC3E}">
        <p14:creationId xmlns:p14="http://schemas.microsoft.com/office/powerpoint/2010/main" val="102469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Investigate the reasons via simulation (I) </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18</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8357496" cy="400110"/>
          </a:xfrm>
          <a:prstGeom prst="rect">
            <a:avLst/>
          </a:prstGeom>
        </p:spPr>
        <p:txBody>
          <a:bodyPr wrap="square">
            <a:spAutoFit/>
          </a:bodyPr>
          <a:lstStyle/>
          <a:p>
            <a:r>
              <a:rPr lang="en" altLang="zh-CN" sz="2000" b="1" dirty="0">
                <a:solidFill>
                  <a:srgbClr val="701944"/>
                </a:solidFill>
                <a:effectLst/>
                <a:latin typeface="NimbusRomNo9L"/>
              </a:rPr>
              <a:t>Retaining Top n% of Taxa in the Target Sample While Setting the Rest to Zero</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9" name="图片 8" descr="图表, 条形图&#10;&#10;描述已自动生成">
            <a:extLst>
              <a:ext uri="{FF2B5EF4-FFF2-40B4-BE49-F238E27FC236}">
                <a16:creationId xmlns:a16="http://schemas.microsoft.com/office/drawing/2014/main" id="{9AB9FE9E-A61D-B0E0-FD78-53BE679E5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63" y="2047650"/>
            <a:ext cx="5737385" cy="3501719"/>
          </a:xfrm>
          <a:prstGeom prst="rect">
            <a:avLst/>
          </a:prstGeom>
        </p:spPr>
      </p:pic>
      <p:pic>
        <p:nvPicPr>
          <p:cNvPr id="7" name="图片 6" descr="图形用户界面&#10;&#10;描述已自动生成">
            <a:extLst>
              <a:ext uri="{FF2B5EF4-FFF2-40B4-BE49-F238E27FC236}">
                <a16:creationId xmlns:a16="http://schemas.microsoft.com/office/drawing/2014/main" id="{5D2E6D9A-1CE7-45A2-E54E-37BB49EB3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7913" y="1992609"/>
            <a:ext cx="3796393" cy="3426914"/>
          </a:xfrm>
          <a:prstGeom prst="rect">
            <a:avLst/>
          </a:prstGeom>
        </p:spPr>
      </p:pic>
      <p:sp>
        <p:nvSpPr>
          <p:cNvPr id="10" name="文本框 9">
            <a:extLst>
              <a:ext uri="{FF2B5EF4-FFF2-40B4-BE49-F238E27FC236}">
                <a16:creationId xmlns:a16="http://schemas.microsoft.com/office/drawing/2014/main" id="{71548996-650D-6417-A928-2FD6238B6184}"/>
              </a:ext>
            </a:extLst>
          </p:cNvPr>
          <p:cNvSpPr txBox="1"/>
          <p:nvPr/>
        </p:nvSpPr>
        <p:spPr>
          <a:xfrm>
            <a:off x="6835721" y="5427230"/>
            <a:ext cx="4198585" cy="553998"/>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Heatmap of the taxa abundance when retaining 20%</a:t>
            </a:r>
          </a:p>
          <a:p>
            <a:r>
              <a:rPr kumimoji="1" lang="en-US" altLang="zh-CN" sz="1500" dirty="0">
                <a:latin typeface="Times New Roman" panose="02020603050405020304" pitchFamily="18" charset="0"/>
                <a:cs typeface="Times New Roman" panose="02020603050405020304" pitchFamily="18" charset="0"/>
              </a:rPr>
              <a:t>(highly similar to the real data)</a:t>
            </a:r>
            <a:endParaRPr kumimoji="1" lang="zh-CN" altLang="en-US" sz="1500" dirty="0">
              <a:latin typeface="Times New Roman" panose="02020603050405020304" pitchFamily="18" charset="0"/>
              <a:cs typeface="Times New Roman" panose="02020603050405020304" pitchFamily="18" charset="0"/>
            </a:endParaRPr>
          </a:p>
        </p:txBody>
      </p:sp>
      <p:sp>
        <p:nvSpPr>
          <p:cNvPr id="3" name="圆角矩形 2">
            <a:extLst>
              <a:ext uri="{FF2B5EF4-FFF2-40B4-BE49-F238E27FC236}">
                <a16:creationId xmlns:a16="http://schemas.microsoft.com/office/drawing/2014/main" id="{71197DC3-D955-F747-213C-06B1C4458218}"/>
              </a:ext>
            </a:extLst>
          </p:cNvPr>
          <p:cNvSpPr/>
          <p:nvPr/>
        </p:nvSpPr>
        <p:spPr>
          <a:xfrm>
            <a:off x="1565753" y="2250116"/>
            <a:ext cx="826718" cy="3217487"/>
          </a:xfrm>
          <a:prstGeom prst="roundRect">
            <a:avLst/>
          </a:prstGeom>
          <a:solidFill>
            <a:schemeClr val="accent2">
              <a:lumMod val="40000"/>
              <a:lumOff val="60000"/>
              <a:alpha val="897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5" name="肘形连接符 14">
            <a:extLst>
              <a:ext uri="{FF2B5EF4-FFF2-40B4-BE49-F238E27FC236}">
                <a16:creationId xmlns:a16="http://schemas.microsoft.com/office/drawing/2014/main" id="{3B432577-B45E-7649-19BC-8123E051C163}"/>
              </a:ext>
            </a:extLst>
          </p:cNvPr>
          <p:cNvCxnSpPr>
            <a:cxnSpLocks/>
            <a:stCxn id="3" idx="0"/>
            <a:endCxn id="16" idx="0"/>
          </p:cNvCxnSpPr>
          <p:nvPr/>
        </p:nvCxnSpPr>
        <p:spPr>
          <a:xfrm rot="16200000" flipH="1">
            <a:off x="2294717" y="1934510"/>
            <a:ext cx="29341" cy="660553"/>
          </a:xfrm>
          <a:prstGeom prst="bentConnector3">
            <a:avLst>
              <a:gd name="adj1" fmla="val -914614"/>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D65A03-A0E2-A6EA-C797-705410926E07}"/>
              </a:ext>
            </a:extLst>
          </p:cNvPr>
          <p:cNvSpPr txBox="1"/>
          <p:nvPr/>
        </p:nvSpPr>
        <p:spPr>
          <a:xfrm>
            <a:off x="2547299" y="2279457"/>
            <a:ext cx="184731" cy="369332"/>
          </a:xfrm>
          <a:prstGeom prst="rect">
            <a:avLst/>
          </a:prstGeom>
          <a:noFill/>
        </p:spPr>
        <p:txBody>
          <a:bodyPr wrap="none" rtlCol="0">
            <a:spAutoFit/>
          </a:bodyPr>
          <a:lstStyle/>
          <a:p>
            <a:endParaRPr kumimoji="1" lang="zh-CN" altLang="en-US" dirty="0"/>
          </a:p>
        </p:txBody>
      </p:sp>
      <p:sp>
        <p:nvSpPr>
          <p:cNvPr id="30" name="文本框 29">
            <a:extLst>
              <a:ext uri="{FF2B5EF4-FFF2-40B4-BE49-F238E27FC236}">
                <a16:creationId xmlns:a16="http://schemas.microsoft.com/office/drawing/2014/main" id="{77F90853-8046-4C3D-6B36-BD23EB186C53}"/>
              </a:ext>
            </a:extLst>
          </p:cNvPr>
          <p:cNvSpPr txBox="1"/>
          <p:nvPr/>
        </p:nvSpPr>
        <p:spPr>
          <a:xfrm>
            <a:off x="1867465" y="1635429"/>
            <a:ext cx="966290" cy="323165"/>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Simulated</a:t>
            </a:r>
            <a:endParaRPr kumimoji="1" lang="zh-CN" altLang="en-US" sz="1500" dirty="0">
              <a:latin typeface="Times New Roman" panose="02020603050405020304" pitchFamily="18" charset="0"/>
              <a:cs typeface="Times New Roman" panose="02020603050405020304" pitchFamily="18" charset="0"/>
            </a:endParaRPr>
          </a:p>
        </p:txBody>
      </p:sp>
      <p:cxnSp>
        <p:nvCxnSpPr>
          <p:cNvPr id="34" name="肘形连接符 33">
            <a:extLst>
              <a:ext uri="{FF2B5EF4-FFF2-40B4-BE49-F238E27FC236}">
                <a16:creationId xmlns:a16="http://schemas.microsoft.com/office/drawing/2014/main" id="{37C07C53-A89D-A548-E15C-1576712E6A38}"/>
              </a:ext>
            </a:extLst>
          </p:cNvPr>
          <p:cNvCxnSpPr>
            <a:cxnSpLocks/>
          </p:cNvCxnSpPr>
          <p:nvPr/>
        </p:nvCxnSpPr>
        <p:spPr>
          <a:xfrm rot="10800000" flipV="1">
            <a:off x="2777610" y="1959114"/>
            <a:ext cx="3318395" cy="304335"/>
          </a:xfrm>
          <a:prstGeom prst="bentConnector2">
            <a:avLst/>
          </a:prstGeom>
          <a:ln w="12700">
            <a:solidFill>
              <a:srgbClr val="701944"/>
            </a:solidFill>
            <a:tailEnd type="non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A0CE73F6-2F7F-3D3F-043E-E3484AD85A38}"/>
              </a:ext>
            </a:extLst>
          </p:cNvPr>
          <p:cNvCxnSpPr/>
          <p:nvPr/>
        </p:nvCxnSpPr>
        <p:spPr>
          <a:xfrm>
            <a:off x="3316368"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58E83E72-2CD1-F1C5-4915-EE6189B4B95F}"/>
              </a:ext>
            </a:extLst>
          </p:cNvPr>
          <p:cNvCxnSpPr/>
          <p:nvPr/>
        </p:nvCxnSpPr>
        <p:spPr>
          <a:xfrm>
            <a:off x="3975663"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7CFCBC09-591A-5482-5265-68D409892064}"/>
              </a:ext>
            </a:extLst>
          </p:cNvPr>
          <p:cNvCxnSpPr/>
          <p:nvPr/>
        </p:nvCxnSpPr>
        <p:spPr>
          <a:xfrm>
            <a:off x="4654837"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EAA3B007-121F-EF20-77C5-E09302319629}"/>
              </a:ext>
            </a:extLst>
          </p:cNvPr>
          <p:cNvCxnSpPr/>
          <p:nvPr/>
        </p:nvCxnSpPr>
        <p:spPr>
          <a:xfrm>
            <a:off x="5319618"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DC453A1-9BC4-D99E-E0D4-1A827653F6C0}"/>
              </a:ext>
            </a:extLst>
          </p:cNvPr>
          <p:cNvCxnSpPr/>
          <p:nvPr/>
        </p:nvCxnSpPr>
        <p:spPr>
          <a:xfrm>
            <a:off x="5988853" y="1956356"/>
            <a:ext cx="0" cy="333040"/>
          </a:xfrm>
          <a:prstGeom prst="straightConnector1">
            <a:avLst/>
          </a:prstGeom>
          <a:ln w="12700">
            <a:solidFill>
              <a:srgbClr val="701944"/>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E7582C92-7792-7CFE-A0B5-008E5645F70C}"/>
              </a:ext>
            </a:extLst>
          </p:cNvPr>
          <p:cNvSpPr txBox="1"/>
          <p:nvPr/>
        </p:nvSpPr>
        <p:spPr>
          <a:xfrm>
            <a:off x="3599019" y="1620134"/>
            <a:ext cx="1720599" cy="323165"/>
          </a:xfrm>
          <a:prstGeom prst="rect">
            <a:avLst/>
          </a:prstGeom>
          <a:noFill/>
        </p:spPr>
        <p:txBody>
          <a:bodyPr wrap="none" rtlCol="0">
            <a:spAutoFit/>
          </a:bodyPr>
          <a:lstStyle/>
          <a:p>
            <a:r>
              <a:rPr kumimoji="1" lang="en-US" altLang="zh-CN" sz="1500" dirty="0">
                <a:latin typeface="Times New Roman" panose="02020603050405020304" pitchFamily="18" charset="0"/>
                <a:cs typeface="Times New Roman" panose="02020603050405020304" pitchFamily="18" charset="0"/>
              </a:rPr>
              <a:t>Retaining operation</a:t>
            </a:r>
            <a:endParaRPr kumimoji="1" lang="zh-CN" altLang="en-US" sz="15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99048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1077218"/>
          </a:xfrm>
          <a:prstGeom prst="rect">
            <a:avLst/>
          </a:prstGeom>
          <a:noFill/>
        </p:spPr>
        <p:txBody>
          <a:bodyPr wrap="square" rtlCol="0">
            <a:spAutoFit/>
          </a:bodyPr>
          <a:lstStyle/>
          <a:p>
            <a:r>
              <a:rPr lang="en-US" altLang="zh-CN" sz="3200" b="1" dirty="0">
                <a:solidFill>
                  <a:srgbClr val="701944"/>
                </a:solidFill>
              </a:rPr>
              <a:t>Investigate the difference via simulation (II) </a:t>
            </a:r>
            <a:endParaRPr lang="zh-CN" altLang="en-US" sz="3200" b="1" dirty="0">
              <a:solidFill>
                <a:srgbClr val="701944"/>
              </a:solidFill>
            </a:endParaRPr>
          </a:p>
          <a:p>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19</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7731471" cy="400110"/>
          </a:xfrm>
          <a:prstGeom prst="rect">
            <a:avLst/>
          </a:prstGeom>
        </p:spPr>
        <p:txBody>
          <a:bodyPr wrap="square">
            <a:spAutoFit/>
          </a:bodyPr>
          <a:lstStyle/>
          <a:p>
            <a:r>
              <a:rPr lang="en" altLang="zh-CN" sz="2000" b="1" dirty="0">
                <a:solidFill>
                  <a:srgbClr val="701944"/>
                </a:solidFill>
                <a:effectLst/>
                <a:latin typeface="NimbusRomNo9L"/>
              </a:rPr>
              <a:t>Re-generate the target sample using only tube and unknown sources</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6" name="图片 15" descr="图表, 条形图&#10;&#10;描述已自动生成">
            <a:extLst>
              <a:ext uri="{FF2B5EF4-FFF2-40B4-BE49-F238E27FC236}">
                <a16:creationId xmlns:a16="http://schemas.microsoft.com/office/drawing/2014/main" id="{94641305-7348-5344-0561-7C0F97819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004" y="1838184"/>
            <a:ext cx="4428672" cy="3367851"/>
          </a:xfrm>
          <a:prstGeom prst="rect">
            <a:avLst/>
          </a:prstGeom>
        </p:spPr>
      </p:pic>
      <p:sp>
        <p:nvSpPr>
          <p:cNvPr id="3" name="圆角矩形 2">
            <a:extLst>
              <a:ext uri="{FF2B5EF4-FFF2-40B4-BE49-F238E27FC236}">
                <a16:creationId xmlns:a16="http://schemas.microsoft.com/office/drawing/2014/main" id="{68F77444-37BA-D3CB-C576-58A14B34C02D}"/>
              </a:ext>
            </a:extLst>
          </p:cNvPr>
          <p:cNvSpPr/>
          <p:nvPr/>
        </p:nvSpPr>
        <p:spPr>
          <a:xfrm>
            <a:off x="3943350" y="2160205"/>
            <a:ext cx="852677" cy="2723808"/>
          </a:xfrm>
          <a:prstGeom prst="roundRect">
            <a:avLst/>
          </a:prstGeom>
          <a:solidFill>
            <a:schemeClr val="accent2">
              <a:lumMod val="40000"/>
              <a:lumOff val="60000"/>
              <a:alpha val="897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569ACFC5-A71D-A046-2592-B667123DFF28}"/>
              </a:ext>
            </a:extLst>
          </p:cNvPr>
          <p:cNvSpPr txBox="1"/>
          <p:nvPr/>
        </p:nvSpPr>
        <p:spPr>
          <a:xfrm>
            <a:off x="2217451" y="5275168"/>
            <a:ext cx="7757097" cy="369332"/>
          </a:xfrm>
          <a:prstGeom prst="rect">
            <a:avLst/>
          </a:prstGeom>
          <a:noFill/>
        </p:spPr>
        <p:txBody>
          <a:bodyPr wrap="square" rtlCol="0">
            <a:spAutoFit/>
          </a:bodyPr>
          <a:lstStyle/>
          <a:p>
            <a:r>
              <a:rPr lang="en-US" dirty="0"/>
              <a:t>FEAST can generate false positives, consistent with previous experimental results</a:t>
            </a:r>
          </a:p>
        </p:txBody>
      </p:sp>
    </p:spTree>
    <p:custDataLst>
      <p:tags r:id="rId1"/>
    </p:custDataLst>
    <p:extLst>
      <p:ext uri="{BB962C8B-B14F-4D97-AF65-F5344CB8AC3E}">
        <p14:creationId xmlns:p14="http://schemas.microsoft.com/office/powerpoint/2010/main" val="271104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6" y="394111"/>
            <a:ext cx="9438263" cy="553998"/>
          </a:xfrm>
          <a:prstGeom prst="rect">
            <a:avLst/>
          </a:prstGeom>
          <a:noFill/>
        </p:spPr>
        <p:txBody>
          <a:bodyPr wrap="square" rtlCol="0">
            <a:spAutoFit/>
          </a:bodyPr>
          <a:lstStyle/>
          <a:p>
            <a:r>
              <a:rPr lang="en" altLang="zh-CN" sz="3000" b="1" dirty="0">
                <a:solidFill>
                  <a:srgbClr val="701944"/>
                </a:solidFill>
              </a:rPr>
              <a:t>Sources of Lake Pollution: Who is Responsible?</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2</a:t>
            </a:fld>
            <a:endParaRPr lang="zh-CN" altLang="en-US" dirty="0"/>
          </a:p>
        </p:txBody>
      </p:sp>
      <p:pic>
        <p:nvPicPr>
          <p:cNvPr id="10" name="图片 9" descr="形状, 箭头&#10;&#10;描述已自动生成">
            <a:extLst>
              <a:ext uri="{FF2B5EF4-FFF2-40B4-BE49-F238E27FC236}">
                <a16:creationId xmlns:a16="http://schemas.microsoft.com/office/drawing/2014/main" id="{0939440F-DD94-ED83-8A17-319525535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87" y="1525948"/>
            <a:ext cx="4448388" cy="3507690"/>
          </a:xfrm>
          <a:prstGeom prst="rect">
            <a:avLst/>
          </a:prstGeom>
        </p:spPr>
      </p:pic>
      <p:sp>
        <p:nvSpPr>
          <p:cNvPr id="15" name="文本框 14">
            <a:extLst>
              <a:ext uri="{FF2B5EF4-FFF2-40B4-BE49-F238E27FC236}">
                <a16:creationId xmlns:a16="http://schemas.microsoft.com/office/drawing/2014/main" id="{10274278-8144-E2B8-B5E6-17D0CAD43491}"/>
              </a:ext>
            </a:extLst>
          </p:cNvPr>
          <p:cNvSpPr txBox="1"/>
          <p:nvPr/>
        </p:nvSpPr>
        <p:spPr>
          <a:xfrm>
            <a:off x="5664819" y="1537132"/>
            <a:ext cx="6324600" cy="1122743"/>
          </a:xfrm>
          <a:prstGeom prst="rect">
            <a:avLst/>
          </a:prstGeom>
          <a:noFill/>
        </p:spPr>
        <p:txBody>
          <a:bodyPr wrap="square">
            <a:spAutoFit/>
          </a:bodyPr>
          <a:lstStyle/>
          <a:p>
            <a:pPr marL="285750" indent="-285750">
              <a:lnSpc>
                <a:spcPct val="200000"/>
              </a:lnSpc>
              <a:buFont typeface="Wingdings" pitchFamily="2" charset="2"/>
              <a:buChar char="Ø"/>
            </a:pPr>
            <a:r>
              <a:rPr lang="en" altLang="zh-CN" b="1" dirty="0">
                <a:solidFill>
                  <a:srgbClr val="0E0E0E"/>
                </a:solidFill>
                <a:latin typeface=".SF NS"/>
              </a:rPr>
              <a:t>Issue</a:t>
            </a:r>
            <a:r>
              <a:rPr lang="en" altLang="zh-CN" dirty="0">
                <a:solidFill>
                  <a:srgbClr val="0E0E0E"/>
                </a:solidFill>
                <a:latin typeface=".SF NS"/>
              </a:rPr>
              <a:t>: Poor water quality due to microbial pollution</a:t>
            </a:r>
            <a:endParaRPr lang="en" altLang="zh-CN" b="1" dirty="0">
              <a:solidFill>
                <a:srgbClr val="0E0E0E"/>
              </a:solidFill>
              <a:effectLst/>
              <a:latin typeface=".SF NS"/>
            </a:endParaRPr>
          </a:p>
          <a:p>
            <a:pPr marL="285750" indent="-285750">
              <a:lnSpc>
                <a:spcPct val="200000"/>
              </a:lnSpc>
              <a:buFont typeface="Wingdings" pitchFamily="2" charset="2"/>
              <a:buChar char="Ø"/>
            </a:pPr>
            <a:r>
              <a:rPr lang="en" altLang="zh-CN" b="1" dirty="0">
                <a:solidFill>
                  <a:srgbClr val="0E0E0E"/>
                </a:solidFill>
                <a:effectLst/>
                <a:latin typeface=".SF NS"/>
              </a:rPr>
              <a:t>Potential Polluters</a:t>
            </a:r>
            <a:r>
              <a:rPr lang="en" altLang="zh-CN" dirty="0">
                <a:solidFill>
                  <a:srgbClr val="0E0E0E"/>
                </a:solidFill>
                <a:effectLst/>
                <a:latin typeface=".SF NS"/>
              </a:rPr>
              <a:t>: Industry, farms, residences</a:t>
            </a:r>
          </a:p>
        </p:txBody>
      </p:sp>
      <p:sp>
        <p:nvSpPr>
          <p:cNvPr id="18" name="文本框 17">
            <a:extLst>
              <a:ext uri="{FF2B5EF4-FFF2-40B4-BE49-F238E27FC236}">
                <a16:creationId xmlns:a16="http://schemas.microsoft.com/office/drawing/2014/main" id="{40325C39-8BC7-9B99-4FBB-927F5BBB18DA}"/>
              </a:ext>
            </a:extLst>
          </p:cNvPr>
          <p:cNvSpPr txBox="1"/>
          <p:nvPr/>
        </p:nvSpPr>
        <p:spPr>
          <a:xfrm>
            <a:off x="5664819" y="2659875"/>
            <a:ext cx="6324600" cy="1676741"/>
          </a:xfrm>
          <a:prstGeom prst="rect">
            <a:avLst/>
          </a:prstGeom>
          <a:noFill/>
        </p:spPr>
        <p:txBody>
          <a:bodyPr wrap="square">
            <a:spAutoFit/>
          </a:bodyPr>
          <a:lstStyle/>
          <a:p>
            <a:pPr marL="285750" indent="-285750">
              <a:lnSpc>
                <a:spcPct val="200000"/>
              </a:lnSpc>
              <a:buFont typeface="Wingdings" pitchFamily="2" charset="2"/>
              <a:buChar char="Ø"/>
            </a:pPr>
            <a:r>
              <a:rPr lang="en" altLang="zh-CN" b="1" dirty="0">
                <a:solidFill>
                  <a:srgbClr val="0E0E0E"/>
                </a:solidFill>
                <a:effectLst/>
                <a:latin typeface=".SF NS"/>
              </a:rPr>
              <a:t>Action</a:t>
            </a:r>
            <a:r>
              <a:rPr lang="en" altLang="zh-CN" dirty="0">
                <a:solidFill>
                  <a:srgbClr val="0E0E0E"/>
                </a:solidFill>
                <a:effectLst/>
                <a:latin typeface=".SF NS"/>
              </a:rPr>
              <a:t>: Sampling lake and surrounding sources</a:t>
            </a:r>
          </a:p>
          <a:p>
            <a:pPr marL="285750" indent="-285750">
              <a:lnSpc>
                <a:spcPct val="200000"/>
              </a:lnSpc>
              <a:buFont typeface="Wingdings" pitchFamily="2" charset="2"/>
              <a:buChar char="Ø"/>
            </a:pPr>
            <a:r>
              <a:rPr lang="en" altLang="zh-CN" b="1" dirty="0">
                <a:solidFill>
                  <a:srgbClr val="0E0E0E"/>
                </a:solidFill>
                <a:effectLst/>
                <a:latin typeface=".SF NS"/>
              </a:rPr>
              <a:t>Goal</a:t>
            </a:r>
            <a:r>
              <a:rPr lang="en" altLang="zh-CN" dirty="0">
                <a:solidFill>
                  <a:srgbClr val="0E0E0E"/>
                </a:solidFill>
                <a:effectLst/>
                <a:latin typeface=".SF NS"/>
              </a:rPr>
              <a:t>: Identify pollution sources (microbial source tracking, MST)</a:t>
            </a:r>
          </a:p>
        </p:txBody>
      </p:sp>
    </p:spTree>
    <p:custDataLst>
      <p:tags r:id="rId1"/>
    </p:custDataLst>
    <p:extLst>
      <p:ext uri="{BB962C8B-B14F-4D97-AF65-F5344CB8AC3E}">
        <p14:creationId xmlns:p14="http://schemas.microsoft.com/office/powerpoint/2010/main" val="77436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An option to include more sources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20</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7454596" cy="400110"/>
          </a:xfrm>
          <a:prstGeom prst="rect">
            <a:avLst/>
          </a:prstGeom>
        </p:spPr>
        <p:txBody>
          <a:bodyPr wrap="square">
            <a:spAutoFit/>
          </a:bodyPr>
          <a:lstStyle/>
          <a:p>
            <a:r>
              <a:rPr lang="en" altLang="zh-CN" sz="2000" b="1" dirty="0">
                <a:solidFill>
                  <a:srgbClr val="701944"/>
                </a:solidFill>
                <a:latin typeface="NimbusRomNo9L"/>
              </a:rPr>
              <a:t>Only use taxa observed in the target samples (OPTION)</a:t>
            </a:r>
            <a:endParaRPr lang="en" altLang="zh-CN" sz="2000" b="1" dirty="0">
              <a:solidFill>
                <a:srgbClr val="701944"/>
              </a:solidFill>
              <a:effectLst/>
              <a:latin typeface="NimbusRomNo9L"/>
            </a:endParaRP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1" name="图片 10" descr="图表, 条形图&#10;&#10;描述已自动生成">
            <a:extLst>
              <a:ext uri="{FF2B5EF4-FFF2-40B4-BE49-F238E27FC236}">
                <a16:creationId xmlns:a16="http://schemas.microsoft.com/office/drawing/2014/main" id="{5AC3A3E0-5505-C55B-4164-115BF9BBE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2341" y="2032572"/>
            <a:ext cx="6339774" cy="3641153"/>
          </a:xfrm>
          <a:prstGeom prst="rect">
            <a:avLst/>
          </a:prstGeom>
        </p:spPr>
      </p:pic>
      <p:sp>
        <p:nvSpPr>
          <p:cNvPr id="3" name="文本框 2">
            <a:extLst>
              <a:ext uri="{FF2B5EF4-FFF2-40B4-BE49-F238E27FC236}">
                <a16:creationId xmlns:a16="http://schemas.microsoft.com/office/drawing/2014/main" id="{075A1800-A25F-BB88-C5D1-97ED93BF1D15}"/>
              </a:ext>
            </a:extLst>
          </p:cNvPr>
          <p:cNvSpPr txBox="1"/>
          <p:nvPr/>
        </p:nvSpPr>
        <p:spPr>
          <a:xfrm>
            <a:off x="6532425" y="2032572"/>
            <a:ext cx="1946367"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Real data experiment</a:t>
            </a:r>
            <a:endParaRPr kumimoji="1" lang="zh-CN" altLang="en-US" sz="15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3EDA228-5BCC-B349-C7AB-4C3C20DCF7F6}"/>
              </a:ext>
            </a:extLst>
          </p:cNvPr>
          <p:cNvSpPr txBox="1"/>
          <p:nvPr/>
        </p:nvSpPr>
        <p:spPr>
          <a:xfrm>
            <a:off x="3053912" y="2032572"/>
            <a:ext cx="2406428"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Simulated data experiment</a:t>
            </a:r>
            <a:endParaRPr kumimoji="1" lang="zh-CN" altLang="en-US" sz="1500" b="1" dirty="0">
              <a:latin typeface="Times New Roman" panose="02020603050405020304" pitchFamily="18" charset="0"/>
              <a:cs typeface="Times New Roman" panose="02020603050405020304" pitchFamily="18" charset="0"/>
            </a:endParaRPr>
          </a:p>
        </p:txBody>
      </p:sp>
      <p:sp>
        <p:nvSpPr>
          <p:cNvPr id="9" name="圆角矩形 8">
            <a:extLst>
              <a:ext uri="{FF2B5EF4-FFF2-40B4-BE49-F238E27FC236}">
                <a16:creationId xmlns:a16="http://schemas.microsoft.com/office/drawing/2014/main" id="{A168DF8E-6833-6450-A654-06E6C2527C4B}"/>
              </a:ext>
            </a:extLst>
          </p:cNvPr>
          <p:cNvSpPr/>
          <p:nvPr/>
        </p:nvSpPr>
        <p:spPr>
          <a:xfrm>
            <a:off x="2780589" y="2355737"/>
            <a:ext cx="826718" cy="2730613"/>
          </a:xfrm>
          <a:prstGeom prst="roundRect">
            <a:avLst/>
          </a:prstGeom>
          <a:solidFill>
            <a:schemeClr val="accent2">
              <a:lumMod val="40000"/>
              <a:lumOff val="60000"/>
              <a:alpha val="897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1006453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Conclusions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21</a:t>
            </a:fld>
            <a:endParaRPr lang="zh-CN" altLang="en-US"/>
          </a:p>
        </p:txBody>
      </p:sp>
      <p:grpSp>
        <p:nvGrpSpPr>
          <p:cNvPr id="5" name="组合 4">
            <a:extLst>
              <a:ext uri="{FF2B5EF4-FFF2-40B4-BE49-F238E27FC236}">
                <a16:creationId xmlns:a16="http://schemas.microsoft.com/office/drawing/2014/main" id="{90EEB9F2-77C0-9709-F54F-754ADCD849DD}"/>
              </a:ext>
            </a:extLst>
          </p:cNvPr>
          <p:cNvGrpSpPr/>
          <p:nvPr/>
        </p:nvGrpSpPr>
        <p:grpSpPr>
          <a:xfrm>
            <a:off x="683506" y="1459558"/>
            <a:ext cx="515781" cy="181498"/>
            <a:chOff x="990602" y="2913639"/>
            <a:chExt cx="515781" cy="181498"/>
          </a:xfrm>
        </p:grpSpPr>
        <p:sp>
          <p:nvSpPr>
            <p:cNvPr id="6" name="五边形 5">
              <a:extLst>
                <a:ext uri="{FF2B5EF4-FFF2-40B4-BE49-F238E27FC236}">
                  <a16:creationId xmlns:a16="http://schemas.microsoft.com/office/drawing/2014/main" id="{4EB39015-14F5-BCC6-E14B-1F873FCFED0B}"/>
                </a:ext>
              </a:extLst>
            </p:cNvPr>
            <p:cNvSpPr/>
            <p:nvPr/>
          </p:nvSpPr>
          <p:spPr>
            <a:xfrm>
              <a:off x="990602" y="291364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E0027FE7-0DEC-5444-6C1B-99CD4E25F76D}"/>
                </a:ext>
              </a:extLst>
            </p:cNvPr>
            <p:cNvSpPr/>
            <p:nvPr/>
          </p:nvSpPr>
          <p:spPr>
            <a:xfrm>
              <a:off x="1331615" y="291363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a:extLst>
              <a:ext uri="{FF2B5EF4-FFF2-40B4-BE49-F238E27FC236}">
                <a16:creationId xmlns:a16="http://schemas.microsoft.com/office/drawing/2014/main" id="{2CCC291D-7844-D1F2-2B35-9BADEBEB00EA}"/>
              </a:ext>
            </a:extLst>
          </p:cNvPr>
          <p:cNvSpPr txBox="1"/>
          <p:nvPr/>
        </p:nvSpPr>
        <p:spPr>
          <a:xfrm>
            <a:off x="1199286" y="1365641"/>
            <a:ext cx="1726306" cy="400110"/>
          </a:xfrm>
          <a:prstGeom prst="rect">
            <a:avLst/>
          </a:prstGeom>
          <a:noFill/>
        </p:spPr>
        <p:txBody>
          <a:bodyPr wrap="none" rtlCol="0">
            <a:spAutoFit/>
          </a:bodyPr>
          <a:lstStyle/>
          <a:p>
            <a:r>
              <a:rPr lang="en-US" altLang="zh-CN" sz="2000" b="1" dirty="0" err="1">
                <a:solidFill>
                  <a:srgbClr val="701844"/>
                </a:solidFill>
              </a:rPr>
              <a:t>SourceID</a:t>
            </a:r>
            <a:r>
              <a:rPr lang="en-US" altLang="zh-CN" sz="2000" b="1" dirty="0">
                <a:solidFill>
                  <a:srgbClr val="701844"/>
                </a:solidFill>
              </a:rPr>
              <a:t>-NMF</a:t>
            </a:r>
            <a:endParaRPr lang="zh-CN" altLang="en-US" sz="2000" dirty="0">
              <a:solidFill>
                <a:srgbClr val="701844"/>
              </a:solidFill>
            </a:endParaRPr>
          </a:p>
        </p:txBody>
      </p:sp>
      <p:sp>
        <p:nvSpPr>
          <p:cNvPr id="48" name="文本框 47">
            <a:extLst>
              <a:ext uri="{FF2B5EF4-FFF2-40B4-BE49-F238E27FC236}">
                <a16:creationId xmlns:a16="http://schemas.microsoft.com/office/drawing/2014/main" id="{C2B7C45E-B2BB-E623-B59C-076D5764DB48}"/>
              </a:ext>
            </a:extLst>
          </p:cNvPr>
          <p:cNvSpPr txBox="1"/>
          <p:nvPr/>
        </p:nvSpPr>
        <p:spPr>
          <a:xfrm>
            <a:off x="1107723" y="1836848"/>
            <a:ext cx="9760954" cy="1323439"/>
          </a:xfrm>
          <a:prstGeom prst="rect">
            <a:avLst/>
          </a:prstGeom>
          <a:noFill/>
        </p:spPr>
        <p:txBody>
          <a:bodyPr wrap="square" rtlCol="0">
            <a:spAutoFit/>
          </a:bodyPr>
          <a:lstStyle/>
          <a:p>
            <a:pPr marL="285750" indent="-285750">
              <a:buFont typeface="Wingdings" pitchFamily="2" charset="2"/>
              <a:buChar char="Ø"/>
            </a:pPr>
            <a:r>
              <a:rPr kumimoji="1" lang="en-US" altLang="zh-CN" sz="2000" dirty="0"/>
              <a:t>Goal:</a:t>
            </a:r>
            <a:r>
              <a:rPr kumimoji="1" lang="en-US" altLang="zh-CN" sz="2000" dirty="0">
                <a:sym typeface="Wingdings" pitchFamily="2" charset="2"/>
              </a:rPr>
              <a:t> estimate the proportions of reference sources in a target microbial sample</a:t>
            </a:r>
          </a:p>
          <a:p>
            <a:pPr marL="285750" indent="-285750">
              <a:buFont typeface="Wingdings" pitchFamily="2" charset="2"/>
              <a:buChar char="Ø"/>
            </a:pPr>
            <a:r>
              <a:rPr kumimoji="1" lang="en-US" altLang="zh-CN" sz="2000" dirty="0"/>
              <a:t>Input</a:t>
            </a:r>
            <a:r>
              <a:rPr kumimoji="1" lang="en-US" altLang="zh-CN" sz="2000" dirty="0">
                <a:sym typeface="Wingdings" pitchFamily="2" charset="2"/>
              </a:rPr>
              <a:t>: taxa abundance of the target samples and reference sources</a:t>
            </a:r>
          </a:p>
          <a:p>
            <a:pPr marL="285750" indent="-285750">
              <a:buFont typeface="Wingdings" pitchFamily="2" charset="2"/>
              <a:buChar char="Ø"/>
            </a:pPr>
            <a:r>
              <a:rPr kumimoji="1" lang="en-US" altLang="zh-CN" sz="2000" dirty="0">
                <a:sym typeface="Wingdings" pitchFamily="2" charset="2"/>
              </a:rPr>
              <a:t>Output: the proportion of reference sources and unknown source</a:t>
            </a:r>
          </a:p>
          <a:p>
            <a:pPr marL="285750" indent="-285750">
              <a:buFont typeface="Wingdings" pitchFamily="2" charset="2"/>
              <a:buChar char="Ø"/>
            </a:pPr>
            <a:r>
              <a:rPr kumimoji="1" lang="en-US" altLang="zh-CN" sz="2000" dirty="0">
                <a:sym typeface="Wingdings" pitchFamily="2" charset="2"/>
              </a:rPr>
              <a:t>Good at estimating sources’ proportions especially  the unknown sources</a:t>
            </a:r>
          </a:p>
        </p:txBody>
      </p:sp>
    </p:spTree>
    <p:custDataLst>
      <p:tags r:id="rId1"/>
    </p:custDataLst>
    <p:extLst>
      <p:ext uri="{BB962C8B-B14F-4D97-AF65-F5344CB8AC3E}">
        <p14:creationId xmlns:p14="http://schemas.microsoft.com/office/powerpoint/2010/main" val="284769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latin typeface="+mn-lt"/>
                <a:ea typeface="+mn-ea"/>
                <a:cs typeface="+mn-cs"/>
              </a:rPr>
              <a:t>Acknowledgement</a:t>
            </a: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22</a:t>
            </a:fld>
            <a:endParaRPr lang="zh-CN" altLang="en-US" dirty="0"/>
          </a:p>
        </p:txBody>
      </p:sp>
      <p:sp>
        <p:nvSpPr>
          <p:cNvPr id="3" name="Content Placeholder 2">
            <a:extLst>
              <a:ext uri="{FF2B5EF4-FFF2-40B4-BE49-F238E27FC236}">
                <a16:creationId xmlns:a16="http://schemas.microsoft.com/office/drawing/2014/main" id="{FBDE0726-02C5-7BFF-6C2B-F46963D0D3C2}"/>
              </a:ext>
            </a:extLst>
          </p:cNvPr>
          <p:cNvSpPr txBox="1">
            <a:spLocks/>
          </p:cNvSpPr>
          <p:nvPr/>
        </p:nvSpPr>
        <p:spPr>
          <a:xfrm>
            <a:off x="1472234" y="1474905"/>
            <a:ext cx="7886699" cy="420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701844"/>
                </a:solidFill>
              </a:rPr>
              <a:t>Funding: GRF, ITF, and City University of Hong Kong </a:t>
            </a:r>
          </a:p>
        </p:txBody>
      </p:sp>
      <p:sp>
        <p:nvSpPr>
          <p:cNvPr id="10" name="文本框 9">
            <a:extLst>
              <a:ext uri="{FF2B5EF4-FFF2-40B4-BE49-F238E27FC236}">
                <a16:creationId xmlns:a16="http://schemas.microsoft.com/office/drawing/2014/main" id="{BE528BC2-32A5-1A35-F360-3A9B30350FD8}"/>
              </a:ext>
            </a:extLst>
          </p:cNvPr>
          <p:cNvSpPr txBox="1"/>
          <p:nvPr/>
        </p:nvSpPr>
        <p:spPr>
          <a:xfrm>
            <a:off x="8839727" y="4991953"/>
            <a:ext cx="2754128" cy="646331"/>
          </a:xfrm>
          <a:prstGeom prst="rect">
            <a:avLst/>
          </a:prstGeom>
          <a:noFill/>
        </p:spPr>
        <p:txBody>
          <a:bodyPr wrap="square" rtlCol="0">
            <a:spAutoFit/>
          </a:bodyPr>
          <a:lstStyle/>
          <a:p>
            <a:r>
              <a:rPr lang="en-US" altLang="zh-CN" b="1" dirty="0">
                <a:solidFill>
                  <a:srgbClr val="701844"/>
                </a:solidFill>
              </a:rPr>
              <a:t>Group Website: </a:t>
            </a:r>
          </a:p>
          <a:p>
            <a:r>
              <a:rPr lang="en-US" altLang="zh-CN" dirty="0">
                <a:solidFill>
                  <a:srgbClr val="701844"/>
                </a:solidFill>
              </a:rPr>
              <a:t>https://</a:t>
            </a:r>
            <a:r>
              <a:rPr lang="en-US" altLang="zh-CN" dirty="0" err="1">
                <a:solidFill>
                  <a:srgbClr val="701844"/>
                </a:solidFill>
              </a:rPr>
              <a:t>yannisun.github.io</a:t>
            </a:r>
            <a:r>
              <a:rPr lang="en-US" altLang="zh-CN" dirty="0">
                <a:solidFill>
                  <a:srgbClr val="701844"/>
                </a:solidFill>
              </a:rPr>
              <a:t>/</a:t>
            </a:r>
            <a:endParaRPr lang="zh-CN" altLang="en-US" dirty="0">
              <a:solidFill>
                <a:srgbClr val="701844"/>
              </a:solidFill>
            </a:endParaRPr>
          </a:p>
        </p:txBody>
      </p:sp>
      <p:pic>
        <p:nvPicPr>
          <p:cNvPr id="4" name="图片 3">
            <a:extLst>
              <a:ext uri="{FF2B5EF4-FFF2-40B4-BE49-F238E27FC236}">
                <a16:creationId xmlns:a16="http://schemas.microsoft.com/office/drawing/2014/main" id="{BA58861D-32FB-3C3C-426C-30B6419EA9A3}"/>
              </a:ext>
            </a:extLst>
          </p:cNvPr>
          <p:cNvPicPr>
            <a:picLocks noChangeAspect="1"/>
          </p:cNvPicPr>
          <p:nvPr/>
        </p:nvPicPr>
        <p:blipFill>
          <a:blip r:embed="rId4"/>
          <a:stretch>
            <a:fillRect/>
          </a:stretch>
        </p:blipFill>
        <p:spPr>
          <a:xfrm>
            <a:off x="8839727" y="2528561"/>
            <a:ext cx="2504961" cy="2504961"/>
          </a:xfrm>
          <a:prstGeom prst="rect">
            <a:avLst/>
          </a:prstGeom>
        </p:spPr>
      </p:pic>
      <p:sp>
        <p:nvSpPr>
          <p:cNvPr id="5" name="文本框 4">
            <a:extLst>
              <a:ext uri="{FF2B5EF4-FFF2-40B4-BE49-F238E27FC236}">
                <a16:creationId xmlns:a16="http://schemas.microsoft.com/office/drawing/2014/main" id="{6327AC79-8442-E5BE-6827-A3D4A374615F}"/>
              </a:ext>
            </a:extLst>
          </p:cNvPr>
          <p:cNvSpPr txBox="1"/>
          <p:nvPr/>
        </p:nvSpPr>
        <p:spPr>
          <a:xfrm>
            <a:off x="3580924" y="5041725"/>
            <a:ext cx="1136850" cy="369332"/>
          </a:xfrm>
          <a:prstGeom prst="rect">
            <a:avLst/>
          </a:prstGeom>
          <a:noFill/>
        </p:spPr>
        <p:txBody>
          <a:bodyPr wrap="none" rtlCol="0">
            <a:spAutoFit/>
          </a:bodyPr>
          <a:lstStyle/>
          <a:p>
            <a:pPr algn="ctr"/>
            <a:r>
              <a:rPr kumimoji="1" lang="en-US" altLang="zh-CN" dirty="0" err="1"/>
              <a:t>Dehan</a:t>
            </a:r>
            <a:r>
              <a:rPr kumimoji="1" lang="en-US" altLang="zh-CN" dirty="0"/>
              <a:t> Cai</a:t>
            </a:r>
          </a:p>
        </p:txBody>
      </p:sp>
      <p:sp>
        <p:nvSpPr>
          <p:cNvPr id="6" name="文本框 5">
            <a:extLst>
              <a:ext uri="{FF2B5EF4-FFF2-40B4-BE49-F238E27FC236}">
                <a16:creationId xmlns:a16="http://schemas.microsoft.com/office/drawing/2014/main" id="{67C97889-6EAC-A58F-6B2E-2C16B5090CAE}"/>
              </a:ext>
            </a:extLst>
          </p:cNvPr>
          <p:cNvSpPr txBox="1"/>
          <p:nvPr/>
        </p:nvSpPr>
        <p:spPr>
          <a:xfrm>
            <a:off x="719068" y="5043213"/>
            <a:ext cx="1162498" cy="369332"/>
          </a:xfrm>
          <a:prstGeom prst="rect">
            <a:avLst/>
          </a:prstGeom>
          <a:noFill/>
        </p:spPr>
        <p:txBody>
          <a:bodyPr wrap="none" rtlCol="0">
            <a:spAutoFit/>
          </a:bodyPr>
          <a:lstStyle/>
          <a:p>
            <a:pPr algn="ctr"/>
            <a:r>
              <a:rPr kumimoji="1" lang="en-US" altLang="zh-CN" dirty="0" err="1"/>
              <a:t>Ziyi</a:t>
            </a:r>
            <a:r>
              <a:rPr kumimoji="1" lang="en-US" altLang="zh-CN" dirty="0"/>
              <a:t> Huang</a:t>
            </a:r>
          </a:p>
        </p:txBody>
      </p:sp>
      <p:pic>
        <p:nvPicPr>
          <p:cNvPr id="11" name="图片 10">
            <a:extLst>
              <a:ext uri="{FF2B5EF4-FFF2-40B4-BE49-F238E27FC236}">
                <a16:creationId xmlns:a16="http://schemas.microsoft.com/office/drawing/2014/main" id="{F71EDE21-3A26-4FED-D582-C34085821064}"/>
              </a:ext>
            </a:extLst>
          </p:cNvPr>
          <p:cNvPicPr>
            <a:picLocks noChangeAspect="1"/>
          </p:cNvPicPr>
          <p:nvPr/>
        </p:nvPicPr>
        <p:blipFill rotWithShape="1">
          <a:blip r:embed="rId5"/>
          <a:srcRect l="9963" t="12717" r="4318" b="64"/>
          <a:stretch/>
        </p:blipFill>
        <p:spPr>
          <a:xfrm>
            <a:off x="3321805" y="2609955"/>
            <a:ext cx="2259207" cy="2268458"/>
          </a:xfrm>
          <a:prstGeom prst="rect">
            <a:avLst/>
          </a:prstGeom>
        </p:spPr>
      </p:pic>
      <p:pic>
        <p:nvPicPr>
          <p:cNvPr id="8" name="图片 7">
            <a:extLst>
              <a:ext uri="{FF2B5EF4-FFF2-40B4-BE49-F238E27FC236}">
                <a16:creationId xmlns:a16="http://schemas.microsoft.com/office/drawing/2014/main" id="{8E9A647E-A2D5-C8D6-6E79-8898AD92A87A}"/>
              </a:ext>
            </a:extLst>
          </p:cNvPr>
          <p:cNvPicPr>
            <a:picLocks noChangeAspect="1"/>
          </p:cNvPicPr>
          <p:nvPr/>
        </p:nvPicPr>
        <p:blipFill>
          <a:blip r:embed="rId6"/>
          <a:stretch>
            <a:fillRect/>
          </a:stretch>
        </p:blipFill>
        <p:spPr>
          <a:xfrm>
            <a:off x="492837" y="2584172"/>
            <a:ext cx="2294241" cy="2294241"/>
          </a:xfrm>
          <a:prstGeom prst="rect">
            <a:avLst/>
          </a:prstGeom>
        </p:spPr>
      </p:pic>
      <p:sp>
        <p:nvSpPr>
          <p:cNvPr id="9" name="TextBox 8">
            <a:extLst>
              <a:ext uri="{FF2B5EF4-FFF2-40B4-BE49-F238E27FC236}">
                <a16:creationId xmlns:a16="http://schemas.microsoft.com/office/drawing/2014/main" id="{0C196D46-FAC7-1750-06C5-F91E16CEA732}"/>
              </a:ext>
            </a:extLst>
          </p:cNvPr>
          <p:cNvSpPr txBox="1"/>
          <p:nvPr/>
        </p:nvSpPr>
        <p:spPr>
          <a:xfrm>
            <a:off x="5940987" y="2016877"/>
            <a:ext cx="4925233" cy="646331"/>
          </a:xfrm>
          <a:prstGeom prst="rect">
            <a:avLst/>
          </a:prstGeom>
          <a:noFill/>
        </p:spPr>
        <p:txBody>
          <a:bodyPr wrap="square">
            <a:spAutoFit/>
          </a:bodyPr>
          <a:lstStyle/>
          <a:p>
            <a:r>
              <a:rPr lang="en-US" altLang="zh-CN" sz="1800" b="1" dirty="0">
                <a:solidFill>
                  <a:srgbClr val="701844"/>
                </a:solidFill>
              </a:rPr>
              <a:t>GitHub of </a:t>
            </a:r>
            <a:r>
              <a:rPr lang="en-US" altLang="zh-CN" sz="1800" b="1" dirty="0" err="1">
                <a:solidFill>
                  <a:srgbClr val="701844"/>
                </a:solidFill>
              </a:rPr>
              <a:t>SourceID</a:t>
            </a:r>
            <a:r>
              <a:rPr lang="en-US" altLang="zh-CN" sz="1800" b="1" dirty="0">
                <a:solidFill>
                  <a:srgbClr val="701844"/>
                </a:solidFill>
              </a:rPr>
              <a:t>: </a:t>
            </a:r>
            <a:r>
              <a:rPr lang="en" altLang="zh-CN" sz="1800" dirty="0">
                <a:solidFill>
                  <a:srgbClr val="701844"/>
                </a:solidFill>
              </a:rPr>
              <a:t>https://</a:t>
            </a:r>
            <a:r>
              <a:rPr lang="en" altLang="zh-CN" sz="1800" dirty="0" err="1">
                <a:solidFill>
                  <a:srgbClr val="701844"/>
                </a:solidFill>
              </a:rPr>
              <a:t>github.com</a:t>
            </a:r>
            <a:r>
              <a:rPr lang="en" altLang="zh-CN" sz="1800" dirty="0">
                <a:solidFill>
                  <a:srgbClr val="701844"/>
                </a:solidFill>
              </a:rPr>
              <a:t>/ZiyiHuang0708/</a:t>
            </a:r>
            <a:r>
              <a:rPr lang="en" altLang="zh-CN" sz="1800" dirty="0" err="1">
                <a:solidFill>
                  <a:srgbClr val="701844"/>
                </a:solidFill>
              </a:rPr>
              <a:t>SourceID</a:t>
            </a:r>
            <a:r>
              <a:rPr lang="en" altLang="zh-CN" sz="1800" dirty="0">
                <a:solidFill>
                  <a:srgbClr val="701844"/>
                </a:solidFill>
              </a:rPr>
              <a:t>-NMF</a:t>
            </a:r>
            <a:endParaRPr lang="zh-CN" altLang="en-US" sz="1800" dirty="0">
              <a:solidFill>
                <a:srgbClr val="701844"/>
              </a:solidFill>
            </a:endParaRPr>
          </a:p>
        </p:txBody>
      </p:sp>
      <p:pic>
        <p:nvPicPr>
          <p:cNvPr id="15" name="图片 2">
            <a:extLst>
              <a:ext uri="{FF2B5EF4-FFF2-40B4-BE49-F238E27FC236}">
                <a16:creationId xmlns:a16="http://schemas.microsoft.com/office/drawing/2014/main" id="{359C1256-5615-E759-D6BD-B8A7E65EA54B}"/>
              </a:ext>
            </a:extLst>
          </p:cNvPr>
          <p:cNvPicPr>
            <a:picLocks noChangeAspect="1"/>
          </p:cNvPicPr>
          <p:nvPr/>
        </p:nvPicPr>
        <p:blipFill>
          <a:blip r:embed="rId7"/>
          <a:stretch>
            <a:fillRect/>
          </a:stretch>
        </p:blipFill>
        <p:spPr>
          <a:xfrm>
            <a:off x="6115739" y="2624895"/>
            <a:ext cx="2504961" cy="2416290"/>
          </a:xfrm>
          <a:prstGeom prst="rect">
            <a:avLst/>
          </a:prstGeom>
        </p:spPr>
      </p:pic>
    </p:spTree>
    <p:custDataLst>
      <p:tags r:id="rId1"/>
    </p:custDataLst>
    <p:extLst>
      <p:ext uri="{BB962C8B-B14F-4D97-AF65-F5344CB8AC3E}">
        <p14:creationId xmlns:p14="http://schemas.microsoft.com/office/powerpoint/2010/main" val="21325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Simulated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23</a:t>
            </a:fld>
            <a:endParaRPr lang="zh-CN" altLang="en-US"/>
          </a:p>
        </p:txBody>
      </p:sp>
      <p:pic>
        <p:nvPicPr>
          <p:cNvPr id="4" name="图片 3" descr="图表, 折线图&#10;&#10;描述已自动生成">
            <a:extLst>
              <a:ext uri="{FF2B5EF4-FFF2-40B4-BE49-F238E27FC236}">
                <a16:creationId xmlns:a16="http://schemas.microsoft.com/office/drawing/2014/main" id="{A3BFF764-9B42-1754-CA7E-E1B4923BA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676" y="2035634"/>
            <a:ext cx="4179793" cy="4094838"/>
          </a:xfrm>
          <a:prstGeom prst="rect">
            <a:avLst/>
          </a:prstGeom>
        </p:spPr>
      </p:pic>
      <p:sp>
        <p:nvSpPr>
          <p:cNvPr id="5" name="矩形 4">
            <a:extLst>
              <a:ext uri="{FF2B5EF4-FFF2-40B4-BE49-F238E27FC236}">
                <a16:creationId xmlns:a16="http://schemas.microsoft.com/office/drawing/2014/main" id="{E610D754-11F7-1F9A-03A5-968DC23F1AC2}"/>
              </a:ext>
            </a:extLst>
          </p:cNvPr>
          <p:cNvSpPr/>
          <p:nvPr/>
        </p:nvSpPr>
        <p:spPr>
          <a:xfrm>
            <a:off x="1190087" y="1430561"/>
            <a:ext cx="3381913" cy="400110"/>
          </a:xfrm>
          <a:prstGeom prst="rect">
            <a:avLst/>
          </a:prstGeom>
        </p:spPr>
        <p:txBody>
          <a:bodyPr wrap="square">
            <a:spAutoFit/>
          </a:bodyPr>
          <a:lstStyle/>
          <a:p>
            <a:r>
              <a:rPr lang="en" altLang="zh-CN" sz="2000" dirty="0"/>
              <a:t>Reference sources with noises</a:t>
            </a:r>
          </a:p>
        </p:txBody>
      </p:sp>
      <p:grpSp>
        <p:nvGrpSpPr>
          <p:cNvPr id="6" name="组合 5">
            <a:extLst>
              <a:ext uri="{FF2B5EF4-FFF2-40B4-BE49-F238E27FC236}">
                <a16:creationId xmlns:a16="http://schemas.microsoft.com/office/drawing/2014/main" id="{08D18BC4-0498-64EC-E0CF-6B3427CF92AF}"/>
              </a:ext>
            </a:extLst>
          </p:cNvPr>
          <p:cNvGrpSpPr/>
          <p:nvPr/>
        </p:nvGrpSpPr>
        <p:grpSpPr>
          <a:xfrm>
            <a:off x="635717" y="1554916"/>
            <a:ext cx="515781" cy="181498"/>
            <a:chOff x="662220" y="2687371"/>
            <a:chExt cx="515781" cy="181498"/>
          </a:xfrm>
        </p:grpSpPr>
        <p:sp>
          <p:nvSpPr>
            <p:cNvPr id="7" name="五边形 6">
              <a:extLst>
                <a:ext uri="{FF2B5EF4-FFF2-40B4-BE49-F238E27FC236}">
                  <a16:creationId xmlns:a16="http://schemas.microsoft.com/office/drawing/2014/main" id="{394FC42F-B972-FEE0-CB0D-1CD51A6F891E}"/>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97741D18-DB08-1D0E-9F0F-9CB7BFAD72B6}"/>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1"/>
    </p:custDataLst>
    <p:extLst>
      <p:ext uri="{BB962C8B-B14F-4D97-AF65-F5344CB8AC3E}">
        <p14:creationId xmlns:p14="http://schemas.microsoft.com/office/powerpoint/2010/main" val="329527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Real data experiment</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24</a:t>
            </a:fld>
            <a:endParaRPr lang="zh-CN" altLang="en-US"/>
          </a:p>
        </p:txBody>
      </p:sp>
      <p:sp>
        <p:nvSpPr>
          <p:cNvPr id="4" name="矩形 3">
            <a:extLst>
              <a:ext uri="{FF2B5EF4-FFF2-40B4-BE49-F238E27FC236}">
                <a16:creationId xmlns:a16="http://schemas.microsoft.com/office/drawing/2014/main" id="{F159823C-2343-1665-1910-080DBD39A0FB}"/>
              </a:ext>
            </a:extLst>
          </p:cNvPr>
          <p:cNvSpPr/>
          <p:nvPr/>
        </p:nvSpPr>
        <p:spPr>
          <a:xfrm>
            <a:off x="1134233" y="1184275"/>
            <a:ext cx="6024365" cy="400110"/>
          </a:xfrm>
          <a:prstGeom prst="rect">
            <a:avLst/>
          </a:prstGeom>
        </p:spPr>
        <p:txBody>
          <a:bodyPr wrap="square">
            <a:spAutoFit/>
          </a:bodyPr>
          <a:lstStyle/>
          <a:p>
            <a:r>
              <a:rPr lang="en" altLang="zh-CN" sz="2000" b="1" dirty="0">
                <a:solidFill>
                  <a:srgbClr val="701944"/>
                </a:solidFill>
                <a:effectLst/>
                <a:latin typeface="NimbusRomNo9L"/>
              </a:rPr>
              <a:t>Indoor environmental samples</a:t>
            </a:r>
          </a:p>
        </p:txBody>
      </p:sp>
      <p:grpSp>
        <p:nvGrpSpPr>
          <p:cNvPr id="5" name="组合 4">
            <a:extLst>
              <a:ext uri="{FF2B5EF4-FFF2-40B4-BE49-F238E27FC236}">
                <a16:creationId xmlns:a16="http://schemas.microsoft.com/office/drawing/2014/main" id="{3AE70396-7814-DE19-F9C3-9D5A9FC9CAF6}"/>
              </a:ext>
            </a:extLst>
          </p:cNvPr>
          <p:cNvGrpSpPr/>
          <p:nvPr/>
        </p:nvGrpSpPr>
        <p:grpSpPr>
          <a:xfrm>
            <a:off x="579863" y="1308630"/>
            <a:ext cx="515781" cy="181498"/>
            <a:chOff x="662220" y="2687371"/>
            <a:chExt cx="515781" cy="181498"/>
          </a:xfrm>
        </p:grpSpPr>
        <p:sp>
          <p:nvSpPr>
            <p:cNvPr id="6" name="五边形 5">
              <a:extLst>
                <a:ext uri="{FF2B5EF4-FFF2-40B4-BE49-F238E27FC236}">
                  <a16:creationId xmlns:a16="http://schemas.microsoft.com/office/drawing/2014/main" id="{B6788565-E5ED-DCBC-E840-012B41BD5099}"/>
                </a:ext>
              </a:extLst>
            </p:cNvPr>
            <p:cNvSpPr/>
            <p:nvPr/>
          </p:nvSpPr>
          <p:spPr>
            <a:xfrm>
              <a:off x="662220" y="2687372"/>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a:extLst>
                <a:ext uri="{FF2B5EF4-FFF2-40B4-BE49-F238E27FC236}">
                  <a16:creationId xmlns:a16="http://schemas.microsoft.com/office/drawing/2014/main" id="{C2645E69-576A-415B-55DE-A52EB185783E}"/>
                </a:ext>
              </a:extLst>
            </p:cNvPr>
            <p:cNvSpPr/>
            <p:nvPr/>
          </p:nvSpPr>
          <p:spPr>
            <a:xfrm>
              <a:off x="1003233" y="2687371"/>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a:extLst>
              <a:ext uri="{FF2B5EF4-FFF2-40B4-BE49-F238E27FC236}">
                <a16:creationId xmlns:a16="http://schemas.microsoft.com/office/drawing/2014/main" id="{9591747F-6DCC-AF1D-8316-8A34C5B0445C}"/>
              </a:ext>
            </a:extLst>
          </p:cNvPr>
          <p:cNvSpPr txBox="1"/>
          <p:nvPr/>
        </p:nvSpPr>
        <p:spPr>
          <a:xfrm>
            <a:off x="1134233" y="1584385"/>
            <a:ext cx="9608143" cy="646331"/>
          </a:xfrm>
          <a:prstGeom prst="rect">
            <a:avLst/>
          </a:prstGeom>
          <a:noFill/>
        </p:spPr>
        <p:txBody>
          <a:bodyPr wrap="none" rtlCol="0">
            <a:spAutoFit/>
          </a:bodyPr>
          <a:lstStyle/>
          <a:p>
            <a:pPr marL="285750" indent="-285750">
              <a:buFont typeface="Wingdings" pitchFamily="2" charset="2"/>
              <a:buChar char="Ø"/>
            </a:pPr>
            <a:r>
              <a:rPr lang="en" altLang="zh-CN" sz="1800" b="0" dirty="0">
                <a:effectLst/>
                <a:latin typeface="NimbusRomNo9L"/>
              </a:rPr>
              <a:t>Target samples: 6 Indoor environmental samples</a:t>
            </a:r>
          </a:p>
          <a:p>
            <a:pPr marL="285750" indent="-285750">
              <a:buFont typeface="Wingdings" pitchFamily="2" charset="2"/>
              <a:buChar char="Ø"/>
            </a:pPr>
            <a:r>
              <a:rPr lang="en" altLang="zh-CN" dirty="0">
                <a:latin typeface="NimbusRomNo9L"/>
              </a:rPr>
              <a:t>Reference sources: 180 microbial samples from</a:t>
            </a:r>
            <a:r>
              <a:rPr lang="en" altLang="zh-CN" sz="1800" dirty="0">
                <a:effectLst/>
                <a:latin typeface="NimbusRomNo9L"/>
              </a:rPr>
              <a:t> from gut, oral, skin and soil (45 samples for each) </a:t>
            </a:r>
            <a:endParaRPr lang="en" altLang="zh-CN" dirty="0"/>
          </a:p>
        </p:txBody>
      </p:sp>
      <p:pic>
        <p:nvPicPr>
          <p:cNvPr id="9" name="图片 8">
            <a:extLst>
              <a:ext uri="{FF2B5EF4-FFF2-40B4-BE49-F238E27FC236}">
                <a16:creationId xmlns:a16="http://schemas.microsoft.com/office/drawing/2014/main" id="{0A5B5222-A79E-9148-1C62-F9850E46A2C4}"/>
              </a:ext>
            </a:extLst>
          </p:cNvPr>
          <p:cNvPicPr>
            <a:picLocks noChangeAspect="1"/>
          </p:cNvPicPr>
          <p:nvPr/>
        </p:nvPicPr>
        <p:blipFill rotWithShape="1">
          <a:blip r:embed="rId4"/>
          <a:srcRect l="50000" t="55240" r="14703" b="33416"/>
          <a:stretch/>
        </p:blipFill>
        <p:spPr>
          <a:xfrm>
            <a:off x="695208" y="2772016"/>
            <a:ext cx="5113164" cy="2320079"/>
          </a:xfrm>
          <a:prstGeom prst="rect">
            <a:avLst/>
          </a:prstGeom>
        </p:spPr>
      </p:pic>
      <p:pic>
        <p:nvPicPr>
          <p:cNvPr id="10" name="图片 9">
            <a:extLst>
              <a:ext uri="{FF2B5EF4-FFF2-40B4-BE49-F238E27FC236}">
                <a16:creationId xmlns:a16="http://schemas.microsoft.com/office/drawing/2014/main" id="{67109A76-377E-5540-ED17-1C4ADB1B7F62}"/>
              </a:ext>
            </a:extLst>
          </p:cNvPr>
          <p:cNvPicPr>
            <a:picLocks noChangeAspect="1"/>
          </p:cNvPicPr>
          <p:nvPr/>
        </p:nvPicPr>
        <p:blipFill rotWithShape="1">
          <a:blip r:embed="rId5"/>
          <a:srcRect l="15664" t="15775" r="50000" b="72285"/>
          <a:stretch/>
        </p:blipFill>
        <p:spPr>
          <a:xfrm>
            <a:off x="6096000" y="2785084"/>
            <a:ext cx="5243096" cy="2574088"/>
          </a:xfrm>
          <a:prstGeom prst="rect">
            <a:avLst/>
          </a:prstGeom>
        </p:spPr>
      </p:pic>
      <p:sp>
        <p:nvSpPr>
          <p:cNvPr id="11" name="文本框 10">
            <a:extLst>
              <a:ext uri="{FF2B5EF4-FFF2-40B4-BE49-F238E27FC236}">
                <a16:creationId xmlns:a16="http://schemas.microsoft.com/office/drawing/2014/main" id="{4E7A3099-34FA-7324-D1D8-2EF317D1CDBE}"/>
              </a:ext>
            </a:extLst>
          </p:cNvPr>
          <p:cNvSpPr txBox="1"/>
          <p:nvPr/>
        </p:nvSpPr>
        <p:spPr>
          <a:xfrm>
            <a:off x="1134233" y="2228804"/>
            <a:ext cx="2975430" cy="369332"/>
          </a:xfrm>
          <a:prstGeom prst="rect">
            <a:avLst/>
          </a:prstGeom>
          <a:noFill/>
        </p:spPr>
        <p:txBody>
          <a:bodyPr wrap="square">
            <a:spAutoFit/>
          </a:bodyPr>
          <a:lstStyle/>
          <a:p>
            <a:r>
              <a:rPr lang="en" altLang="zh-CN" sz="1800" b="1" dirty="0">
                <a:effectLst/>
              </a:rPr>
              <a:t>No space-time correlation </a:t>
            </a:r>
            <a:endParaRPr lang="en" altLang="zh-CN" b="1" dirty="0"/>
          </a:p>
        </p:txBody>
      </p:sp>
    </p:spTree>
    <p:custDataLst>
      <p:tags r:id="rId1"/>
    </p:custDataLst>
    <p:extLst>
      <p:ext uri="{BB962C8B-B14F-4D97-AF65-F5344CB8AC3E}">
        <p14:creationId xmlns:p14="http://schemas.microsoft.com/office/powerpoint/2010/main" val="205992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Running time and Memory Usage</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25</a:t>
            </a:fld>
            <a:endParaRPr lang="zh-CN" altLang="en-US"/>
          </a:p>
        </p:txBody>
      </p:sp>
      <p:pic>
        <p:nvPicPr>
          <p:cNvPr id="7" name="图片 6" descr="图表, 箱线图&#10;&#10;描述已自动生成">
            <a:extLst>
              <a:ext uri="{FF2B5EF4-FFF2-40B4-BE49-F238E27FC236}">
                <a16:creationId xmlns:a16="http://schemas.microsoft.com/office/drawing/2014/main" id="{7A964736-EF27-7090-748F-6E532111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329" y="1565910"/>
            <a:ext cx="7772400" cy="3988792"/>
          </a:xfrm>
          <a:prstGeom prst="rect">
            <a:avLst/>
          </a:prstGeom>
        </p:spPr>
      </p:pic>
    </p:spTree>
    <p:custDataLst>
      <p:tags r:id="rId1"/>
    </p:custDataLst>
    <p:extLst>
      <p:ext uri="{BB962C8B-B14F-4D97-AF65-F5344CB8AC3E}">
        <p14:creationId xmlns:p14="http://schemas.microsoft.com/office/powerpoint/2010/main" val="200405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6" y="394111"/>
            <a:ext cx="8965463" cy="584775"/>
          </a:xfrm>
          <a:prstGeom prst="rect">
            <a:avLst/>
          </a:prstGeom>
          <a:noFill/>
        </p:spPr>
        <p:txBody>
          <a:bodyPr wrap="square" rtlCol="0">
            <a:spAutoFit/>
          </a:bodyPr>
          <a:lstStyle/>
          <a:p>
            <a:r>
              <a:rPr lang="en-US" altLang="zh-CN" sz="3200" b="1" dirty="0">
                <a:solidFill>
                  <a:srgbClr val="701944"/>
                </a:solidFill>
              </a:rPr>
              <a:t>Sources with small proportions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26</a:t>
            </a:fld>
            <a:endParaRPr lang="zh-CN" altLang="en-US"/>
          </a:p>
        </p:txBody>
      </p:sp>
      <p:pic>
        <p:nvPicPr>
          <p:cNvPr id="9" name="图片 8" descr="图表, 散点图&#10;&#10;描述已自动生成">
            <a:extLst>
              <a:ext uri="{FF2B5EF4-FFF2-40B4-BE49-F238E27FC236}">
                <a16:creationId xmlns:a16="http://schemas.microsoft.com/office/drawing/2014/main" id="{BE311009-50E1-DE06-7FB7-BED487A3F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369" y="1629000"/>
            <a:ext cx="3600000" cy="3600000"/>
          </a:xfrm>
          <a:prstGeom prst="rect">
            <a:avLst/>
          </a:prstGeom>
        </p:spPr>
      </p:pic>
      <p:pic>
        <p:nvPicPr>
          <p:cNvPr id="11" name="图片 10" descr="图表, 散点图&#10;&#10;描述已自动生成">
            <a:extLst>
              <a:ext uri="{FF2B5EF4-FFF2-40B4-BE49-F238E27FC236}">
                <a16:creationId xmlns:a16="http://schemas.microsoft.com/office/drawing/2014/main" id="{04F00F1E-939B-8EC9-6DCC-D202066C0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817" y="1629000"/>
            <a:ext cx="3600000" cy="3600000"/>
          </a:xfrm>
          <a:prstGeom prst="rect">
            <a:avLst/>
          </a:prstGeom>
        </p:spPr>
      </p:pic>
      <p:sp>
        <p:nvSpPr>
          <p:cNvPr id="15" name="文本框 14">
            <a:extLst>
              <a:ext uri="{FF2B5EF4-FFF2-40B4-BE49-F238E27FC236}">
                <a16:creationId xmlns:a16="http://schemas.microsoft.com/office/drawing/2014/main" id="{418F27B8-ED14-F83D-4C0E-36B60AB5926E}"/>
              </a:ext>
            </a:extLst>
          </p:cNvPr>
          <p:cNvSpPr txBox="1"/>
          <p:nvPr/>
        </p:nvSpPr>
        <p:spPr>
          <a:xfrm>
            <a:off x="2868019" y="5234711"/>
            <a:ext cx="880369"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(a) 0.6 JSD</a:t>
            </a:r>
            <a:endParaRPr kumimoji="1" lang="zh-CN" altLang="en-US" sz="1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F2161F9F-1788-87A7-47AA-F7E330DB2CB8}"/>
              </a:ext>
            </a:extLst>
          </p:cNvPr>
          <p:cNvSpPr txBox="1"/>
          <p:nvPr/>
        </p:nvSpPr>
        <p:spPr>
          <a:xfrm>
            <a:off x="8392519" y="5234711"/>
            <a:ext cx="888385" cy="276999"/>
          </a:xfrm>
          <a:prstGeom prst="rect">
            <a:avLst/>
          </a:prstGeom>
          <a:noFill/>
        </p:spPr>
        <p:txBody>
          <a:bodyPr wrap="none" rtlCol="0">
            <a:spAutoFit/>
          </a:bodyPr>
          <a:lstStyle/>
          <a:p>
            <a:r>
              <a:rPr kumimoji="1" lang="en-US" altLang="zh-CN" sz="1200" dirty="0">
                <a:latin typeface="Times New Roman" panose="02020603050405020304" pitchFamily="18" charset="0"/>
                <a:cs typeface="Times New Roman" panose="02020603050405020304" pitchFamily="18" charset="0"/>
              </a:rPr>
              <a:t>(b) 0.8 JSD</a:t>
            </a:r>
            <a:endParaRPr kumimoji="1" lang="zh-CN" altLang="en-US" sz="1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1844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7" y="394111"/>
            <a:ext cx="7071350" cy="553998"/>
          </a:xfrm>
          <a:prstGeom prst="rect">
            <a:avLst/>
          </a:prstGeom>
          <a:noFill/>
        </p:spPr>
        <p:txBody>
          <a:bodyPr wrap="square" rtlCol="0">
            <a:spAutoFit/>
          </a:bodyPr>
          <a:lstStyle/>
          <a:p>
            <a:r>
              <a:rPr lang="en-US" altLang="zh-CN" sz="3000" b="1" dirty="0">
                <a:solidFill>
                  <a:srgbClr val="701944"/>
                </a:solidFill>
              </a:rPr>
              <a:t>Microbial Source Tracking (MST): overview</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3</a:t>
            </a:fld>
            <a:endParaRPr lang="zh-CN" altLang="en-US" dirty="0"/>
          </a:p>
        </p:txBody>
      </p:sp>
      <p:sp>
        <p:nvSpPr>
          <p:cNvPr id="16" name="文本框 15">
            <a:extLst>
              <a:ext uri="{FF2B5EF4-FFF2-40B4-BE49-F238E27FC236}">
                <a16:creationId xmlns:a16="http://schemas.microsoft.com/office/drawing/2014/main" id="{9E6440A0-5038-05E0-1A82-C70EC342E938}"/>
              </a:ext>
            </a:extLst>
          </p:cNvPr>
          <p:cNvSpPr txBox="1"/>
          <p:nvPr/>
        </p:nvSpPr>
        <p:spPr>
          <a:xfrm>
            <a:off x="782158" y="3104842"/>
            <a:ext cx="6841296" cy="2708434"/>
          </a:xfrm>
          <a:prstGeom prst="rect">
            <a:avLst/>
          </a:prstGeom>
          <a:noFill/>
        </p:spPr>
        <p:txBody>
          <a:bodyPr wrap="none" rtlCol="0">
            <a:spAutoFit/>
          </a:bodyPr>
          <a:lstStyle/>
          <a:p>
            <a:pPr marL="285750" indent="-285750">
              <a:buFont typeface="Wingdings" pitchFamily="2" charset="2"/>
              <a:buChar char="Ø"/>
            </a:pPr>
            <a:r>
              <a:rPr lang="en" altLang="zh-CN" sz="1700" dirty="0">
                <a:effectLst/>
                <a:latin typeface="NimbusRomNo9L"/>
              </a:rPr>
              <a:t>﻿Quantifying contamination</a:t>
            </a:r>
          </a:p>
          <a:p>
            <a:r>
              <a:rPr lang="en" altLang="zh-CN" sz="1700" dirty="0">
                <a:latin typeface="NimbusRomNo9L"/>
              </a:rPr>
              <a:t>	</a:t>
            </a:r>
          </a:p>
          <a:p>
            <a:r>
              <a:rPr lang="en" altLang="zh-CN" sz="1700" dirty="0">
                <a:effectLst/>
                <a:latin typeface="NimbusRomNo9L"/>
              </a:rPr>
              <a:t>          </a:t>
            </a:r>
            <a:r>
              <a:rPr lang="en" altLang="zh-CN" sz="1700" dirty="0">
                <a:latin typeface="NimbusRomNo9L"/>
              </a:rPr>
              <a:t>-</a:t>
            </a:r>
            <a:r>
              <a:rPr lang="en" altLang="zh-CN" sz="1700" dirty="0">
                <a:effectLst/>
                <a:latin typeface="NimbusRomNo9L"/>
              </a:rPr>
              <a:t> </a:t>
            </a:r>
            <a:r>
              <a:rPr lang="en" altLang="zh-CN" sz="1700" dirty="0">
                <a:latin typeface="NimbusRomNo9L"/>
              </a:rPr>
              <a:t>L</a:t>
            </a:r>
            <a:r>
              <a:rPr lang="en" altLang="zh-CN" sz="1700" dirty="0">
                <a:effectLst/>
                <a:latin typeface="NimbusRomNo9L"/>
              </a:rPr>
              <a:t>aboratory contamination: the target sample may be contaminated </a:t>
            </a:r>
          </a:p>
          <a:p>
            <a:r>
              <a:rPr lang="en" altLang="zh-CN" sz="1700" dirty="0">
                <a:latin typeface="NimbusRomNo9L"/>
              </a:rPr>
              <a:t>	    </a:t>
            </a:r>
            <a:r>
              <a:rPr lang="en" altLang="zh-CN" sz="1700" dirty="0">
                <a:effectLst/>
                <a:latin typeface="NimbusRomNo9L"/>
              </a:rPr>
              <a:t>by sampling procedures, reagents, indoor air, etc.</a:t>
            </a:r>
          </a:p>
          <a:p>
            <a:endParaRPr lang="en" altLang="zh-CN" sz="1700" dirty="0">
              <a:effectLst/>
              <a:latin typeface="NimbusRomNo9L"/>
            </a:endParaRPr>
          </a:p>
          <a:p>
            <a:r>
              <a:rPr lang="en" altLang="zh-CN" sz="1700" dirty="0">
                <a:latin typeface="NimbusRomNo9L"/>
              </a:rPr>
              <a:t>          -  Water contamination</a:t>
            </a:r>
            <a:endParaRPr lang="en" altLang="zh-CN" sz="1700" baseline="30000" dirty="0"/>
          </a:p>
          <a:p>
            <a:pPr marL="285750" indent="-285750">
              <a:buFont typeface="Wingdings" pitchFamily="2" charset="2"/>
              <a:buChar char="Ø"/>
            </a:pPr>
            <a:endParaRPr lang="en" altLang="zh-CN" sz="1700" dirty="0">
              <a:latin typeface="AdvTT28cd547d.B"/>
            </a:endParaRPr>
          </a:p>
          <a:p>
            <a:pPr marL="285750" indent="-285750">
              <a:buFont typeface="Wingdings" pitchFamily="2" charset="2"/>
              <a:buChar char="Ø"/>
            </a:pPr>
            <a:r>
              <a:rPr lang="en" altLang="zh-CN" sz="1700" dirty="0">
                <a:latin typeface="AdvTT28cd547d.B"/>
              </a:rPr>
              <a:t>M</a:t>
            </a:r>
            <a:r>
              <a:rPr lang="en" altLang="zh-CN" sz="1700" dirty="0">
                <a:effectLst/>
                <a:latin typeface="AdvTT28cd547d.B"/>
              </a:rPr>
              <a:t>icrobial interaction analysis</a:t>
            </a:r>
          </a:p>
          <a:p>
            <a:r>
              <a:rPr lang="en" altLang="zh-CN" sz="1700" dirty="0">
                <a:latin typeface="AdvOTce3d9a73"/>
              </a:rPr>
              <a:t>	 -  </a:t>
            </a:r>
            <a:r>
              <a:rPr lang="en" altLang="zh-CN" sz="1700" dirty="0">
                <a:latin typeface="AdvTT28cd547d.B"/>
              </a:rPr>
              <a:t>M</a:t>
            </a:r>
            <a:r>
              <a:rPr lang="en" altLang="zh-CN" sz="1700" dirty="0">
                <a:effectLst/>
                <a:latin typeface="AdvTT28cd547d.B"/>
              </a:rPr>
              <a:t>icrobial interaction between humans and the indoor environment</a:t>
            </a:r>
            <a:endParaRPr lang="en" altLang="zh-CN" sz="1700" baseline="30000" dirty="0">
              <a:effectLst/>
              <a:latin typeface="AdvTT28cd547d.B"/>
            </a:endParaRPr>
          </a:p>
          <a:p>
            <a:endParaRPr lang="en" altLang="zh-CN" sz="1700" dirty="0">
              <a:latin typeface="AdvTT28cd547d.B"/>
            </a:endParaRPr>
          </a:p>
        </p:txBody>
      </p:sp>
      <p:sp>
        <p:nvSpPr>
          <p:cNvPr id="28" name="文本框 27">
            <a:extLst>
              <a:ext uri="{FF2B5EF4-FFF2-40B4-BE49-F238E27FC236}">
                <a16:creationId xmlns:a16="http://schemas.microsoft.com/office/drawing/2014/main" id="{B71F4DD8-0DBA-D9E9-509B-AD334121DDD8}"/>
              </a:ext>
            </a:extLst>
          </p:cNvPr>
          <p:cNvSpPr txBox="1"/>
          <p:nvPr/>
        </p:nvSpPr>
        <p:spPr>
          <a:xfrm>
            <a:off x="782158" y="1696618"/>
            <a:ext cx="8588441" cy="353943"/>
          </a:xfrm>
          <a:prstGeom prst="rect">
            <a:avLst/>
          </a:prstGeom>
          <a:noFill/>
        </p:spPr>
        <p:txBody>
          <a:bodyPr wrap="none" rtlCol="0">
            <a:spAutoFit/>
          </a:bodyPr>
          <a:lstStyle/>
          <a:p>
            <a:pPr marL="285750" indent="-285750">
              <a:buFont typeface="Wingdings" pitchFamily="2" charset="2"/>
              <a:buChar char="Ø"/>
            </a:pPr>
            <a:r>
              <a:rPr lang="en" altLang="zh-CN" sz="1700" dirty="0">
                <a:latin typeface="NimbusRomNo9L"/>
              </a:rPr>
              <a:t>Input: a </a:t>
            </a:r>
            <a:r>
              <a:rPr lang="en" altLang="zh-CN" sz="1700" b="1" dirty="0">
                <a:latin typeface="NimbusRomNo9L"/>
              </a:rPr>
              <a:t>target/sink</a:t>
            </a:r>
            <a:r>
              <a:rPr lang="en" altLang="zh-CN" sz="1700" dirty="0">
                <a:latin typeface="NimbusRomNo9L"/>
              </a:rPr>
              <a:t> sample and </a:t>
            </a:r>
            <a:r>
              <a:rPr lang="en" altLang="zh-CN" sz="1700" dirty="0">
                <a:effectLst/>
                <a:latin typeface="NimbusRomNo9L"/>
              </a:rPr>
              <a:t>multiple </a:t>
            </a:r>
            <a:r>
              <a:rPr lang="en" altLang="zh-CN" sz="1700" b="1" dirty="0">
                <a:effectLst/>
                <a:latin typeface="NimbusRomNo9L"/>
              </a:rPr>
              <a:t>source</a:t>
            </a:r>
            <a:r>
              <a:rPr lang="en" altLang="zh-CN" sz="1700" dirty="0">
                <a:effectLst/>
                <a:latin typeface="NimbusRomNo9L"/>
              </a:rPr>
              <a:t> samples from other microbial communities </a:t>
            </a:r>
            <a:endParaRPr lang="en" altLang="zh-CN" sz="1700" dirty="0">
              <a:effectLst/>
              <a:latin typeface="NimbusRomNo9L"/>
              <a:sym typeface="Wingdings" pitchFamily="2" charset="2"/>
            </a:endParaRPr>
          </a:p>
        </p:txBody>
      </p:sp>
      <p:grpSp>
        <p:nvGrpSpPr>
          <p:cNvPr id="29" name="组合 28">
            <a:extLst>
              <a:ext uri="{FF2B5EF4-FFF2-40B4-BE49-F238E27FC236}">
                <a16:creationId xmlns:a16="http://schemas.microsoft.com/office/drawing/2014/main" id="{E2B4A107-A1F0-24DD-9242-8C1FB2429E3B}"/>
              </a:ext>
            </a:extLst>
          </p:cNvPr>
          <p:cNvGrpSpPr/>
          <p:nvPr/>
        </p:nvGrpSpPr>
        <p:grpSpPr>
          <a:xfrm>
            <a:off x="591599" y="1296508"/>
            <a:ext cx="5382347" cy="400110"/>
            <a:chOff x="662221" y="1162696"/>
            <a:chExt cx="5382347" cy="400110"/>
          </a:xfrm>
        </p:grpSpPr>
        <p:sp>
          <p:nvSpPr>
            <p:cNvPr id="30" name="矩形 29">
              <a:extLst>
                <a:ext uri="{FF2B5EF4-FFF2-40B4-BE49-F238E27FC236}">
                  <a16:creationId xmlns:a16="http://schemas.microsoft.com/office/drawing/2014/main" id="{35670F46-ACAC-796B-0997-1171EB7439B6}"/>
                </a:ext>
              </a:extLst>
            </p:cNvPr>
            <p:cNvSpPr/>
            <p:nvPr/>
          </p:nvSpPr>
          <p:spPr>
            <a:xfrm>
              <a:off x="1239475" y="1162696"/>
              <a:ext cx="4805093" cy="400110"/>
            </a:xfrm>
            <a:prstGeom prst="rect">
              <a:avLst/>
            </a:prstGeom>
          </p:spPr>
          <p:txBody>
            <a:bodyPr wrap="square">
              <a:spAutoFit/>
            </a:bodyPr>
            <a:lstStyle/>
            <a:p>
              <a:r>
                <a:rPr lang="en-US" altLang="zh-CN" sz="2000" b="1" dirty="0">
                  <a:solidFill>
                    <a:srgbClr val="701944"/>
                  </a:solidFill>
                </a:rPr>
                <a:t>Microbial Source Tracking</a:t>
              </a:r>
              <a:endParaRPr lang="zh-CN" altLang="en-US" sz="2000" b="1" dirty="0">
                <a:solidFill>
                  <a:srgbClr val="701944"/>
                </a:solidFill>
              </a:endParaRPr>
            </a:p>
          </p:txBody>
        </p:sp>
        <p:sp>
          <p:nvSpPr>
            <p:cNvPr id="31" name="五边形 30">
              <a:extLst>
                <a:ext uri="{FF2B5EF4-FFF2-40B4-BE49-F238E27FC236}">
                  <a16:creationId xmlns:a16="http://schemas.microsoft.com/office/drawing/2014/main" id="{B7EA8973-D3E4-8A7F-FDEA-DE62F43CBEF8}"/>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燕尾形 31">
              <a:extLst>
                <a:ext uri="{FF2B5EF4-FFF2-40B4-BE49-F238E27FC236}">
                  <a16:creationId xmlns:a16="http://schemas.microsoft.com/office/drawing/2014/main" id="{4107B712-1797-20A8-BD6A-BF3E9DC3A421}"/>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组合 32">
            <a:extLst>
              <a:ext uri="{FF2B5EF4-FFF2-40B4-BE49-F238E27FC236}">
                <a16:creationId xmlns:a16="http://schemas.microsoft.com/office/drawing/2014/main" id="{1969FFB4-785F-2E58-3A08-C624B1888C64}"/>
              </a:ext>
            </a:extLst>
          </p:cNvPr>
          <p:cNvGrpSpPr/>
          <p:nvPr/>
        </p:nvGrpSpPr>
        <p:grpSpPr>
          <a:xfrm>
            <a:off x="591599" y="2691752"/>
            <a:ext cx="5382347" cy="400110"/>
            <a:chOff x="662221" y="1162696"/>
            <a:chExt cx="5382347" cy="400110"/>
          </a:xfrm>
        </p:grpSpPr>
        <p:sp>
          <p:nvSpPr>
            <p:cNvPr id="34" name="矩形 33">
              <a:extLst>
                <a:ext uri="{FF2B5EF4-FFF2-40B4-BE49-F238E27FC236}">
                  <a16:creationId xmlns:a16="http://schemas.microsoft.com/office/drawing/2014/main" id="{0927C05E-E67E-1BEC-FAA6-98DD0D66D9CE}"/>
                </a:ext>
              </a:extLst>
            </p:cNvPr>
            <p:cNvSpPr/>
            <p:nvPr/>
          </p:nvSpPr>
          <p:spPr>
            <a:xfrm>
              <a:off x="1239475" y="1162696"/>
              <a:ext cx="4805093" cy="400110"/>
            </a:xfrm>
            <a:prstGeom prst="rect">
              <a:avLst/>
            </a:prstGeom>
          </p:spPr>
          <p:txBody>
            <a:bodyPr wrap="square">
              <a:spAutoFit/>
            </a:bodyPr>
            <a:lstStyle/>
            <a:p>
              <a:r>
                <a:rPr lang="en-US" altLang="zh-CN" sz="2000" b="1" dirty="0">
                  <a:solidFill>
                    <a:srgbClr val="701944"/>
                  </a:solidFill>
                </a:rPr>
                <a:t>Applications</a:t>
              </a:r>
              <a:endParaRPr lang="zh-CN" altLang="en-US" sz="2000" b="1" dirty="0">
                <a:solidFill>
                  <a:srgbClr val="701944"/>
                </a:solidFill>
              </a:endParaRPr>
            </a:p>
          </p:txBody>
        </p:sp>
        <p:sp>
          <p:nvSpPr>
            <p:cNvPr id="35" name="五边形 34">
              <a:extLst>
                <a:ext uri="{FF2B5EF4-FFF2-40B4-BE49-F238E27FC236}">
                  <a16:creationId xmlns:a16="http://schemas.microsoft.com/office/drawing/2014/main" id="{78A19ACD-F09B-809B-6477-83E3024B07E1}"/>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a:extLst>
                <a:ext uri="{FF2B5EF4-FFF2-40B4-BE49-F238E27FC236}">
                  <a16:creationId xmlns:a16="http://schemas.microsoft.com/office/drawing/2014/main" id="{55212D21-BFDD-8ACF-7B5C-CE488742FED4}"/>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文本框 7">
            <a:extLst>
              <a:ext uri="{FF2B5EF4-FFF2-40B4-BE49-F238E27FC236}">
                <a16:creationId xmlns:a16="http://schemas.microsoft.com/office/drawing/2014/main" id="{3F07183A-5F53-B597-F8B2-9A7E3C62428F}"/>
              </a:ext>
            </a:extLst>
          </p:cNvPr>
          <p:cNvSpPr txBox="1"/>
          <p:nvPr/>
        </p:nvSpPr>
        <p:spPr>
          <a:xfrm>
            <a:off x="773211" y="2173684"/>
            <a:ext cx="7179646" cy="353943"/>
          </a:xfrm>
          <a:prstGeom prst="rect">
            <a:avLst/>
          </a:prstGeom>
          <a:noFill/>
        </p:spPr>
        <p:txBody>
          <a:bodyPr wrap="square">
            <a:spAutoFit/>
          </a:bodyPr>
          <a:lstStyle/>
          <a:p>
            <a:r>
              <a:rPr lang="en" altLang="zh-CN" sz="1700" dirty="0">
                <a:effectLst/>
                <a:latin typeface="NimbusRomNo9L"/>
              </a:rPr>
              <a:t>      Goal: to determine the </a:t>
            </a:r>
            <a:r>
              <a:rPr lang="en" altLang="zh-CN" sz="1700" b="1" dirty="0">
                <a:effectLst/>
                <a:latin typeface="NimbusRomNo9L"/>
              </a:rPr>
              <a:t>contribution of each source to the target</a:t>
            </a:r>
            <a:r>
              <a:rPr lang="en" altLang="zh-CN" sz="1700" dirty="0">
                <a:effectLst/>
                <a:latin typeface="NimbusRomNo9L"/>
              </a:rPr>
              <a:t>.</a:t>
            </a:r>
            <a:endParaRPr lang="en" altLang="zh-CN" sz="1700" dirty="0"/>
          </a:p>
        </p:txBody>
      </p:sp>
      <p:sp>
        <p:nvSpPr>
          <p:cNvPr id="7" name="文本框 6">
            <a:extLst>
              <a:ext uri="{FF2B5EF4-FFF2-40B4-BE49-F238E27FC236}">
                <a16:creationId xmlns:a16="http://schemas.microsoft.com/office/drawing/2014/main" id="{8C97F083-F0FF-2CAE-4306-138BBB06D832}"/>
              </a:ext>
            </a:extLst>
          </p:cNvPr>
          <p:cNvSpPr txBox="1"/>
          <p:nvPr/>
        </p:nvSpPr>
        <p:spPr>
          <a:xfrm>
            <a:off x="9263437" y="6358859"/>
            <a:ext cx="2395826" cy="246221"/>
          </a:xfrm>
          <a:prstGeom prst="rect">
            <a:avLst/>
          </a:prstGeom>
          <a:noFill/>
        </p:spPr>
        <p:txBody>
          <a:bodyPr wrap="square" rtlCol="0">
            <a:spAutoFit/>
          </a:bodyPr>
          <a:lstStyle/>
          <a:p>
            <a:r>
              <a:rPr lang="en-US" altLang="zh-CN" sz="1000" dirty="0">
                <a:solidFill>
                  <a:schemeClr val="tx1">
                    <a:lumMod val="50000"/>
                    <a:lumOff val="50000"/>
                  </a:schemeClr>
                </a:solidFill>
              </a:rPr>
              <a:t>Pic source: https://</a:t>
            </a:r>
            <a:r>
              <a:rPr lang="en-US" altLang="zh-CN" sz="1000" dirty="0" err="1">
                <a:solidFill>
                  <a:schemeClr val="tx1">
                    <a:lumMod val="50000"/>
                    <a:lumOff val="50000"/>
                  </a:schemeClr>
                </a:solidFill>
              </a:rPr>
              <a:t>app.biorender.com</a:t>
            </a:r>
            <a:r>
              <a:rPr lang="en-US" altLang="zh-CN" sz="1000" dirty="0">
                <a:solidFill>
                  <a:schemeClr val="tx1">
                    <a:lumMod val="50000"/>
                    <a:lumOff val="50000"/>
                  </a:schemeClr>
                </a:solidFill>
              </a:rPr>
              <a:t>/</a:t>
            </a:r>
            <a:endParaRPr lang="en" altLang="zh-CN" sz="1000" dirty="0">
              <a:solidFill>
                <a:schemeClr val="tx1">
                  <a:lumMod val="50000"/>
                  <a:lumOff val="50000"/>
                </a:schemeClr>
              </a:solidFill>
            </a:endParaRPr>
          </a:p>
        </p:txBody>
      </p:sp>
      <p:pic>
        <p:nvPicPr>
          <p:cNvPr id="3" name="图片 2" descr="形状, 箭头&#10;&#10;描述已自动生成">
            <a:extLst>
              <a:ext uri="{FF2B5EF4-FFF2-40B4-BE49-F238E27FC236}">
                <a16:creationId xmlns:a16="http://schemas.microsoft.com/office/drawing/2014/main" id="{2CE3A6EE-DD4B-5AD8-73FD-332485AD1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8788" y="1019205"/>
            <a:ext cx="2496172" cy="1968308"/>
          </a:xfrm>
          <a:prstGeom prst="rect">
            <a:avLst/>
          </a:prstGeom>
        </p:spPr>
      </p:pic>
      <p:sp>
        <p:nvSpPr>
          <p:cNvPr id="24" name="文本框 23">
            <a:extLst>
              <a:ext uri="{FF2B5EF4-FFF2-40B4-BE49-F238E27FC236}">
                <a16:creationId xmlns:a16="http://schemas.microsoft.com/office/drawing/2014/main" id="{4ABA7A0F-1AA2-E39D-37B4-47E08F8AEA38}"/>
              </a:ext>
            </a:extLst>
          </p:cNvPr>
          <p:cNvSpPr txBox="1"/>
          <p:nvPr/>
        </p:nvSpPr>
        <p:spPr>
          <a:xfrm>
            <a:off x="8377635" y="3036127"/>
            <a:ext cx="2566301" cy="553998"/>
          </a:xfrm>
          <a:prstGeom prst="rect">
            <a:avLst/>
          </a:prstGeom>
          <a:noFill/>
        </p:spPr>
        <p:txBody>
          <a:bodyPr wrap="square">
            <a:spAutoFit/>
          </a:bodyPr>
          <a:lstStyle/>
          <a:p>
            <a:pPr algn="ctr"/>
            <a:r>
              <a:rPr lang="en" altLang="zh-CN" sz="1500" dirty="0"/>
              <a:t>microbial contamination from the upper respiratory tract</a:t>
            </a:r>
            <a:endParaRPr lang="zh-CN" altLang="en-US" sz="1500" dirty="0"/>
          </a:p>
        </p:txBody>
      </p:sp>
      <p:grpSp>
        <p:nvGrpSpPr>
          <p:cNvPr id="26" name="组合 25">
            <a:extLst>
              <a:ext uri="{FF2B5EF4-FFF2-40B4-BE49-F238E27FC236}">
                <a16:creationId xmlns:a16="http://schemas.microsoft.com/office/drawing/2014/main" id="{0CC7916A-E4F7-6729-1095-718AEB20E5B7}"/>
              </a:ext>
            </a:extLst>
          </p:cNvPr>
          <p:cNvGrpSpPr/>
          <p:nvPr/>
        </p:nvGrpSpPr>
        <p:grpSpPr>
          <a:xfrm>
            <a:off x="7740170" y="3474992"/>
            <a:ext cx="3451409" cy="2326726"/>
            <a:chOff x="4726638" y="2455289"/>
            <a:chExt cx="2537632" cy="1711536"/>
          </a:xfrm>
        </p:grpSpPr>
        <p:pic>
          <p:nvPicPr>
            <p:cNvPr id="27" name="图片 26">
              <a:extLst>
                <a:ext uri="{FF2B5EF4-FFF2-40B4-BE49-F238E27FC236}">
                  <a16:creationId xmlns:a16="http://schemas.microsoft.com/office/drawing/2014/main" id="{E4307E62-7680-26D9-D1EA-13147143A018}"/>
                </a:ext>
              </a:extLst>
            </p:cNvPr>
            <p:cNvPicPr>
              <a:picLocks noChangeAspect="1"/>
            </p:cNvPicPr>
            <p:nvPr/>
          </p:nvPicPr>
          <p:blipFill rotWithShape="1">
            <a:blip r:embed="rId5"/>
            <a:srcRect t="7082"/>
            <a:stretch/>
          </p:blipFill>
          <p:spPr>
            <a:xfrm>
              <a:off x="5267957" y="2548006"/>
              <a:ext cx="1602570" cy="1423524"/>
            </a:xfrm>
            <a:prstGeom prst="rect">
              <a:avLst/>
            </a:prstGeom>
          </p:spPr>
        </p:pic>
        <p:sp>
          <p:nvSpPr>
            <p:cNvPr id="37" name="任意形状 36">
              <a:extLst>
                <a:ext uri="{FF2B5EF4-FFF2-40B4-BE49-F238E27FC236}">
                  <a16:creationId xmlns:a16="http://schemas.microsoft.com/office/drawing/2014/main" id="{A0D9DA80-EBDF-D8C2-39E0-C1D49D8EC214}"/>
                </a:ext>
              </a:extLst>
            </p:cNvPr>
            <p:cNvSpPr/>
            <p:nvPr/>
          </p:nvSpPr>
          <p:spPr>
            <a:xfrm>
              <a:off x="5661700" y="2795316"/>
              <a:ext cx="649082" cy="469044"/>
            </a:xfrm>
            <a:custGeom>
              <a:avLst/>
              <a:gdLst>
                <a:gd name="connsiteX0" fmla="*/ 0 w 649082"/>
                <a:gd name="connsiteY0" fmla="*/ 273934 h 482398"/>
                <a:gd name="connsiteX1" fmla="*/ 435880 w 649082"/>
                <a:gd name="connsiteY1" fmla="*/ 3878 h 482398"/>
                <a:gd name="connsiteX2" fmla="*/ 559063 w 649082"/>
                <a:gd name="connsiteY2" fmla="*/ 136537 h 482398"/>
                <a:gd name="connsiteX3" fmla="*/ 606441 w 649082"/>
                <a:gd name="connsiteY3" fmla="*/ 439758 h 482398"/>
                <a:gd name="connsiteX4" fmla="*/ 649082 w 649082"/>
                <a:gd name="connsiteY4" fmla="*/ 482398 h 48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82" h="482398">
                  <a:moveTo>
                    <a:pt x="0" y="273934"/>
                  </a:moveTo>
                  <a:cubicBezTo>
                    <a:pt x="171351" y="150355"/>
                    <a:pt x="342703" y="26777"/>
                    <a:pt x="435880" y="3878"/>
                  </a:cubicBezTo>
                  <a:cubicBezTo>
                    <a:pt x="529057" y="-19021"/>
                    <a:pt x="530636" y="63890"/>
                    <a:pt x="559063" y="136537"/>
                  </a:cubicBezTo>
                  <a:cubicBezTo>
                    <a:pt x="587490" y="209184"/>
                    <a:pt x="591438" y="382115"/>
                    <a:pt x="606441" y="439758"/>
                  </a:cubicBezTo>
                  <a:cubicBezTo>
                    <a:pt x="621444" y="497401"/>
                    <a:pt x="643555" y="472923"/>
                    <a:pt x="649082" y="482398"/>
                  </a:cubicBezTo>
                </a:path>
              </a:pathLst>
            </a:cu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文本框 37">
              <a:extLst>
                <a:ext uri="{FF2B5EF4-FFF2-40B4-BE49-F238E27FC236}">
                  <a16:creationId xmlns:a16="http://schemas.microsoft.com/office/drawing/2014/main" id="{36043A85-48EC-0EF2-C505-B06C9B2173E7}"/>
                </a:ext>
              </a:extLst>
            </p:cNvPr>
            <p:cNvSpPr txBox="1"/>
            <p:nvPr/>
          </p:nvSpPr>
          <p:spPr>
            <a:xfrm>
              <a:off x="4726638" y="3929105"/>
              <a:ext cx="2143889" cy="237720"/>
            </a:xfrm>
            <a:prstGeom prst="rect">
              <a:avLst/>
            </a:prstGeom>
            <a:noFill/>
          </p:spPr>
          <p:txBody>
            <a:bodyPr wrap="square">
              <a:spAutoFit/>
            </a:bodyPr>
            <a:lstStyle/>
            <a:p>
              <a:pPr algn="ctr"/>
              <a:r>
                <a:rPr lang="zh-CN" altLang="en-US" sz="1500" dirty="0"/>
                <a:t>bronchoalveolar lavage fluid</a:t>
              </a:r>
              <a:r>
                <a:rPr lang="en-US" altLang="zh-CN" sz="1500" dirty="0"/>
                <a:t> (BLF)</a:t>
              </a:r>
              <a:endParaRPr lang="zh-CN" altLang="en-US" sz="1500" dirty="0"/>
            </a:p>
          </p:txBody>
        </p:sp>
        <p:sp>
          <p:nvSpPr>
            <p:cNvPr id="39" name="文本框 38">
              <a:extLst>
                <a:ext uri="{FF2B5EF4-FFF2-40B4-BE49-F238E27FC236}">
                  <a16:creationId xmlns:a16="http://schemas.microsoft.com/office/drawing/2014/main" id="{B93D703B-0552-C82B-C8D3-758441B5C199}"/>
                </a:ext>
              </a:extLst>
            </p:cNvPr>
            <p:cNvSpPr txBox="1"/>
            <p:nvPr/>
          </p:nvSpPr>
          <p:spPr>
            <a:xfrm>
              <a:off x="5508403" y="2455289"/>
              <a:ext cx="881244" cy="246221"/>
            </a:xfrm>
            <a:prstGeom prst="rect">
              <a:avLst/>
            </a:prstGeom>
            <a:noFill/>
          </p:spPr>
          <p:txBody>
            <a:bodyPr wrap="square">
              <a:spAutoFit/>
            </a:bodyPr>
            <a:lstStyle/>
            <a:p>
              <a:r>
                <a:rPr lang="en" altLang="zh-CN" sz="1500" dirty="0"/>
                <a:t>nose</a:t>
              </a:r>
              <a:endParaRPr lang="zh-CN" altLang="en-US" sz="1500" dirty="0"/>
            </a:p>
          </p:txBody>
        </p:sp>
        <p:cxnSp>
          <p:nvCxnSpPr>
            <p:cNvPr id="40" name="直线箭头连接符 39">
              <a:extLst>
                <a:ext uri="{FF2B5EF4-FFF2-40B4-BE49-F238E27FC236}">
                  <a16:creationId xmlns:a16="http://schemas.microsoft.com/office/drawing/2014/main" id="{CC6BD29E-1C19-77A6-BFE0-49EF8D03AA8F}"/>
                </a:ext>
              </a:extLst>
            </p:cNvPr>
            <p:cNvCxnSpPr/>
            <p:nvPr/>
          </p:nvCxnSpPr>
          <p:spPr>
            <a:xfrm flipV="1">
              <a:off x="5676136" y="2833219"/>
              <a:ext cx="194028" cy="118445"/>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5E563646-8537-12E2-F91A-EF710D5A8385}"/>
                </a:ext>
              </a:extLst>
            </p:cNvPr>
            <p:cNvCxnSpPr>
              <a:cxnSpLocks/>
            </p:cNvCxnSpPr>
            <p:nvPr/>
          </p:nvCxnSpPr>
          <p:spPr>
            <a:xfrm flipH="1">
              <a:off x="5751505" y="2982927"/>
              <a:ext cx="175513" cy="120062"/>
            </a:xfrm>
            <a:prstGeom prst="straightConnector1">
              <a:avLst/>
            </a:prstGeom>
            <a:ln>
              <a:tailEnd type="stealth"/>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566755FF-A3DA-AB24-BF2B-7FD965EB4C81}"/>
                </a:ext>
              </a:extLst>
            </p:cNvPr>
            <p:cNvSpPr txBox="1"/>
            <p:nvPr/>
          </p:nvSpPr>
          <p:spPr>
            <a:xfrm>
              <a:off x="6491420" y="2733250"/>
              <a:ext cx="646385" cy="246221"/>
            </a:xfrm>
            <a:prstGeom prst="rect">
              <a:avLst/>
            </a:prstGeom>
            <a:noFill/>
          </p:spPr>
          <p:txBody>
            <a:bodyPr wrap="square">
              <a:spAutoFit/>
            </a:bodyPr>
            <a:lstStyle/>
            <a:p>
              <a:r>
                <a:rPr lang="en" altLang="zh-CN" sz="1500" dirty="0"/>
                <a:t>pharynx</a:t>
              </a:r>
              <a:endParaRPr lang="zh-CN" altLang="en-US" sz="1500" dirty="0"/>
            </a:p>
          </p:txBody>
        </p:sp>
        <p:sp>
          <p:nvSpPr>
            <p:cNvPr id="43" name="文本框 42">
              <a:extLst>
                <a:ext uri="{FF2B5EF4-FFF2-40B4-BE49-F238E27FC236}">
                  <a16:creationId xmlns:a16="http://schemas.microsoft.com/office/drawing/2014/main" id="{D94E350E-D50A-9A83-CFDA-B0BB7A939D39}"/>
                </a:ext>
              </a:extLst>
            </p:cNvPr>
            <p:cNvSpPr txBox="1"/>
            <p:nvPr/>
          </p:nvSpPr>
          <p:spPr>
            <a:xfrm>
              <a:off x="6732456" y="3127872"/>
              <a:ext cx="531814" cy="246221"/>
            </a:xfrm>
            <a:prstGeom prst="rect">
              <a:avLst/>
            </a:prstGeom>
            <a:noFill/>
          </p:spPr>
          <p:txBody>
            <a:bodyPr wrap="square">
              <a:spAutoFit/>
            </a:bodyPr>
            <a:lstStyle/>
            <a:p>
              <a:r>
                <a:rPr lang="en" altLang="zh-CN" sz="1500" dirty="0"/>
                <a:t>lung</a:t>
              </a:r>
              <a:endParaRPr lang="zh-CN" altLang="en-US" sz="1500" dirty="0"/>
            </a:p>
          </p:txBody>
        </p:sp>
        <p:cxnSp>
          <p:nvCxnSpPr>
            <p:cNvPr id="44" name="直线连接符 43">
              <a:extLst>
                <a:ext uri="{FF2B5EF4-FFF2-40B4-BE49-F238E27FC236}">
                  <a16:creationId xmlns:a16="http://schemas.microsoft.com/office/drawing/2014/main" id="{E48A4B39-EF76-A8E5-A66D-9FD025D453C6}"/>
                </a:ext>
              </a:extLst>
            </p:cNvPr>
            <p:cNvCxnSpPr>
              <a:cxnSpLocks/>
            </p:cNvCxnSpPr>
            <p:nvPr/>
          </p:nvCxnSpPr>
          <p:spPr>
            <a:xfrm flipH="1" flipV="1">
              <a:off x="5862062" y="2626936"/>
              <a:ext cx="173926" cy="154508"/>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5" name="直线连接符 44">
              <a:extLst>
                <a:ext uri="{FF2B5EF4-FFF2-40B4-BE49-F238E27FC236}">
                  <a16:creationId xmlns:a16="http://schemas.microsoft.com/office/drawing/2014/main" id="{0CC59F7F-FD38-87A8-CC2C-983BF87A2C98}"/>
                </a:ext>
              </a:extLst>
            </p:cNvPr>
            <p:cNvCxnSpPr>
              <a:cxnSpLocks/>
              <a:stCxn id="42" idx="1"/>
            </p:cNvCxnSpPr>
            <p:nvPr/>
          </p:nvCxnSpPr>
          <p:spPr>
            <a:xfrm flipH="1">
              <a:off x="6232908" y="2856361"/>
              <a:ext cx="258512" cy="4585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6" name="直线连接符 45">
              <a:extLst>
                <a:ext uri="{FF2B5EF4-FFF2-40B4-BE49-F238E27FC236}">
                  <a16:creationId xmlns:a16="http://schemas.microsoft.com/office/drawing/2014/main" id="{43FC8076-E1EB-02A5-1573-321131BC638E}"/>
                </a:ext>
              </a:extLst>
            </p:cNvPr>
            <p:cNvCxnSpPr>
              <a:cxnSpLocks/>
              <a:stCxn id="43" idx="1"/>
            </p:cNvCxnSpPr>
            <p:nvPr/>
          </p:nvCxnSpPr>
          <p:spPr>
            <a:xfrm flipH="1" flipV="1">
              <a:off x="6404564" y="3238769"/>
              <a:ext cx="327892" cy="12214"/>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7" name="直线连接符 46">
              <a:extLst>
                <a:ext uri="{FF2B5EF4-FFF2-40B4-BE49-F238E27FC236}">
                  <a16:creationId xmlns:a16="http://schemas.microsoft.com/office/drawing/2014/main" id="{7EA1DECA-5F12-CC4E-A151-BBD3F4C6EA1E}"/>
                </a:ext>
              </a:extLst>
            </p:cNvPr>
            <p:cNvCxnSpPr>
              <a:cxnSpLocks/>
              <a:stCxn id="37" idx="0"/>
            </p:cNvCxnSpPr>
            <p:nvPr/>
          </p:nvCxnSpPr>
          <p:spPr>
            <a:xfrm flipH="1">
              <a:off x="5497754" y="3061667"/>
              <a:ext cx="163946" cy="554647"/>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549999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6" y="394111"/>
            <a:ext cx="8564979" cy="553998"/>
          </a:xfrm>
          <a:prstGeom prst="rect">
            <a:avLst/>
          </a:prstGeom>
          <a:noFill/>
        </p:spPr>
        <p:txBody>
          <a:bodyPr wrap="square" rtlCol="0">
            <a:spAutoFit/>
          </a:bodyPr>
          <a:lstStyle/>
          <a:p>
            <a:r>
              <a:rPr lang="en-US" altLang="zh-CN" sz="3000" b="1" dirty="0">
                <a:solidFill>
                  <a:srgbClr val="701944"/>
                </a:solidFill>
              </a:rPr>
              <a:t>Input data: taxa abundance </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4</a:t>
            </a:fld>
            <a:endParaRPr lang="zh-CN" altLang="en-US" dirty="0"/>
          </a:p>
        </p:txBody>
      </p:sp>
      <p:graphicFrame>
        <p:nvGraphicFramePr>
          <p:cNvPr id="3" name="表格 2">
            <a:extLst>
              <a:ext uri="{FF2B5EF4-FFF2-40B4-BE49-F238E27FC236}">
                <a16:creationId xmlns:a16="http://schemas.microsoft.com/office/drawing/2014/main" id="{5BA4FC06-8E98-D490-4C6C-17EECE2E0FD9}"/>
              </a:ext>
            </a:extLst>
          </p:cNvPr>
          <p:cNvGraphicFramePr>
            <a:graphicFrameLocks noGrp="1"/>
          </p:cNvGraphicFramePr>
          <p:nvPr>
            <p:extLst>
              <p:ext uri="{D42A27DB-BD31-4B8C-83A1-F6EECF244321}">
                <p14:modId xmlns:p14="http://schemas.microsoft.com/office/powerpoint/2010/main" val="749944864"/>
              </p:ext>
            </p:extLst>
          </p:nvPr>
        </p:nvGraphicFramePr>
        <p:xfrm>
          <a:off x="5536901" y="3098742"/>
          <a:ext cx="1789268" cy="2195104"/>
        </p:xfrm>
        <a:graphic>
          <a:graphicData uri="http://schemas.openxmlformats.org/drawingml/2006/table">
            <a:tbl>
              <a:tblPr bandRow="1">
                <a:tableStyleId>{073A0DAA-6AF3-43AB-8588-CEC1D06C72B9}</a:tableStyleId>
              </a:tblPr>
              <a:tblGrid>
                <a:gridCol w="357089">
                  <a:extLst>
                    <a:ext uri="{9D8B030D-6E8A-4147-A177-3AD203B41FA5}">
                      <a16:colId xmlns:a16="http://schemas.microsoft.com/office/drawing/2014/main" val="1577973341"/>
                    </a:ext>
                  </a:extLst>
                </a:gridCol>
                <a:gridCol w="360912">
                  <a:extLst>
                    <a:ext uri="{9D8B030D-6E8A-4147-A177-3AD203B41FA5}">
                      <a16:colId xmlns:a16="http://schemas.microsoft.com/office/drawing/2014/main" val="1096402725"/>
                    </a:ext>
                  </a:extLst>
                </a:gridCol>
                <a:gridCol w="357089">
                  <a:extLst>
                    <a:ext uri="{9D8B030D-6E8A-4147-A177-3AD203B41FA5}">
                      <a16:colId xmlns:a16="http://schemas.microsoft.com/office/drawing/2014/main" val="1825550186"/>
                    </a:ext>
                  </a:extLst>
                </a:gridCol>
                <a:gridCol w="357089">
                  <a:extLst>
                    <a:ext uri="{9D8B030D-6E8A-4147-A177-3AD203B41FA5}">
                      <a16:colId xmlns:a16="http://schemas.microsoft.com/office/drawing/2014/main" val="4267401713"/>
                    </a:ext>
                  </a:extLst>
                </a:gridCol>
                <a:gridCol w="357089">
                  <a:extLst>
                    <a:ext uri="{9D8B030D-6E8A-4147-A177-3AD203B41FA5}">
                      <a16:colId xmlns:a16="http://schemas.microsoft.com/office/drawing/2014/main" val="3457880275"/>
                    </a:ext>
                  </a:extLst>
                </a:gridCol>
              </a:tblGrid>
              <a:tr h="274388">
                <a:tc>
                  <a:txBody>
                    <a:bodyPr/>
                    <a:lstStyle/>
                    <a:p>
                      <a:pPr algn="ctr"/>
                      <a:r>
                        <a:rPr lang="en-US" altLang="zh-CN" sz="1200" dirty="0">
                          <a:latin typeface="Times New Roman" panose="02020603050405020304" pitchFamily="18" charset="0"/>
                          <a:cs typeface="Times New Roman" panose="02020603050405020304" pitchFamily="18" charset="0"/>
                        </a:rPr>
                        <a:t>10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6605931"/>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29</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134819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45</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10843228"/>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0875046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17</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05173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78</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65037766"/>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22</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195967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7407432"/>
                  </a:ext>
                </a:extLst>
              </a:tr>
            </a:tbl>
          </a:graphicData>
        </a:graphic>
      </p:graphicFrame>
      <p:pic>
        <p:nvPicPr>
          <p:cNvPr id="4" name="图片 3">
            <a:extLst>
              <a:ext uri="{FF2B5EF4-FFF2-40B4-BE49-F238E27FC236}">
                <a16:creationId xmlns:a16="http://schemas.microsoft.com/office/drawing/2014/main" id="{10BE1D63-9850-E96F-96E8-F7C61816E45B}"/>
              </a:ext>
            </a:extLst>
          </p:cNvPr>
          <p:cNvPicPr>
            <a:picLocks noChangeAspect="1"/>
          </p:cNvPicPr>
          <p:nvPr/>
        </p:nvPicPr>
        <p:blipFill>
          <a:blip r:embed="rId4"/>
          <a:stretch>
            <a:fillRect/>
          </a:stretch>
        </p:blipFill>
        <p:spPr>
          <a:xfrm flipH="1" flipV="1">
            <a:off x="5233898" y="3093080"/>
            <a:ext cx="272522" cy="254015"/>
          </a:xfrm>
          <a:prstGeom prst="rect">
            <a:avLst/>
          </a:prstGeom>
        </p:spPr>
      </p:pic>
      <p:pic>
        <p:nvPicPr>
          <p:cNvPr id="7" name="图片 6">
            <a:extLst>
              <a:ext uri="{FF2B5EF4-FFF2-40B4-BE49-F238E27FC236}">
                <a16:creationId xmlns:a16="http://schemas.microsoft.com/office/drawing/2014/main" id="{6139620D-E8AB-5A59-3549-898F6D67EF2A}"/>
              </a:ext>
            </a:extLst>
          </p:cNvPr>
          <p:cNvPicPr>
            <a:picLocks noChangeAspect="1"/>
          </p:cNvPicPr>
          <p:nvPr/>
        </p:nvPicPr>
        <p:blipFill>
          <a:blip r:embed="rId5"/>
          <a:stretch>
            <a:fillRect/>
          </a:stretch>
        </p:blipFill>
        <p:spPr>
          <a:xfrm flipH="1" flipV="1">
            <a:off x="5268661" y="3336409"/>
            <a:ext cx="260198" cy="286093"/>
          </a:xfrm>
          <a:prstGeom prst="rect">
            <a:avLst/>
          </a:prstGeom>
        </p:spPr>
      </p:pic>
      <p:pic>
        <p:nvPicPr>
          <p:cNvPr id="8" name="图片 7">
            <a:extLst>
              <a:ext uri="{FF2B5EF4-FFF2-40B4-BE49-F238E27FC236}">
                <a16:creationId xmlns:a16="http://schemas.microsoft.com/office/drawing/2014/main" id="{35C59A60-6682-EB1B-19AF-8646A8B1F635}"/>
              </a:ext>
            </a:extLst>
          </p:cNvPr>
          <p:cNvPicPr>
            <a:picLocks noChangeAspect="1"/>
          </p:cNvPicPr>
          <p:nvPr/>
        </p:nvPicPr>
        <p:blipFill>
          <a:blip r:embed="rId6"/>
          <a:stretch>
            <a:fillRect/>
          </a:stretch>
        </p:blipFill>
        <p:spPr>
          <a:xfrm flipH="1" flipV="1">
            <a:off x="5215565" y="3607311"/>
            <a:ext cx="284120" cy="311852"/>
          </a:xfrm>
          <a:prstGeom prst="rect">
            <a:avLst/>
          </a:prstGeom>
        </p:spPr>
      </p:pic>
      <p:pic>
        <p:nvPicPr>
          <p:cNvPr id="10" name="图片 9">
            <a:extLst>
              <a:ext uri="{FF2B5EF4-FFF2-40B4-BE49-F238E27FC236}">
                <a16:creationId xmlns:a16="http://schemas.microsoft.com/office/drawing/2014/main" id="{34B5C7DC-30A7-681C-74CE-D04662AEC3C0}"/>
              </a:ext>
            </a:extLst>
          </p:cNvPr>
          <p:cNvPicPr>
            <a:picLocks noChangeAspect="1"/>
          </p:cNvPicPr>
          <p:nvPr/>
        </p:nvPicPr>
        <p:blipFill>
          <a:blip r:embed="rId7"/>
          <a:stretch>
            <a:fillRect/>
          </a:stretch>
        </p:blipFill>
        <p:spPr>
          <a:xfrm>
            <a:off x="5233063" y="4491963"/>
            <a:ext cx="289251" cy="268214"/>
          </a:xfrm>
          <a:prstGeom prst="rect">
            <a:avLst/>
          </a:prstGeom>
        </p:spPr>
      </p:pic>
      <p:pic>
        <p:nvPicPr>
          <p:cNvPr id="11" name="图片 10">
            <a:extLst>
              <a:ext uri="{FF2B5EF4-FFF2-40B4-BE49-F238E27FC236}">
                <a16:creationId xmlns:a16="http://schemas.microsoft.com/office/drawing/2014/main" id="{6F1CB6F1-1689-31E4-0EA3-05258C7CDBF3}"/>
              </a:ext>
            </a:extLst>
          </p:cNvPr>
          <p:cNvPicPr>
            <a:picLocks noChangeAspect="1"/>
          </p:cNvPicPr>
          <p:nvPr/>
        </p:nvPicPr>
        <p:blipFill>
          <a:blip r:embed="rId8"/>
          <a:stretch>
            <a:fillRect/>
          </a:stretch>
        </p:blipFill>
        <p:spPr>
          <a:xfrm>
            <a:off x="5255009" y="4783011"/>
            <a:ext cx="230298" cy="197621"/>
          </a:xfrm>
          <a:prstGeom prst="rect">
            <a:avLst/>
          </a:prstGeom>
        </p:spPr>
      </p:pic>
      <p:pic>
        <p:nvPicPr>
          <p:cNvPr id="12" name="图片 11">
            <a:extLst>
              <a:ext uri="{FF2B5EF4-FFF2-40B4-BE49-F238E27FC236}">
                <a16:creationId xmlns:a16="http://schemas.microsoft.com/office/drawing/2014/main" id="{932A27B7-D0F5-CB3B-0054-EC37D060BD36}"/>
              </a:ext>
            </a:extLst>
          </p:cNvPr>
          <p:cNvPicPr>
            <a:picLocks noChangeAspect="1"/>
          </p:cNvPicPr>
          <p:nvPr/>
        </p:nvPicPr>
        <p:blipFill>
          <a:blip r:embed="rId9"/>
          <a:stretch>
            <a:fillRect/>
          </a:stretch>
        </p:blipFill>
        <p:spPr>
          <a:xfrm>
            <a:off x="5234173" y="4200378"/>
            <a:ext cx="284120" cy="282941"/>
          </a:xfrm>
          <a:prstGeom prst="rect">
            <a:avLst/>
          </a:prstGeom>
        </p:spPr>
      </p:pic>
      <p:sp>
        <p:nvSpPr>
          <p:cNvPr id="13" name="文本框 12">
            <a:extLst>
              <a:ext uri="{FF2B5EF4-FFF2-40B4-BE49-F238E27FC236}">
                <a16:creationId xmlns:a16="http://schemas.microsoft.com/office/drawing/2014/main" id="{323CCA9E-8205-BFDA-7092-B06F1486F8CF}"/>
              </a:ext>
            </a:extLst>
          </p:cNvPr>
          <p:cNvSpPr txBox="1"/>
          <p:nvPr/>
        </p:nvSpPr>
        <p:spPr>
          <a:xfrm>
            <a:off x="5239757" y="5012035"/>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136E8F98-7757-E050-2958-E61D37F85D5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6654088" y="2844120"/>
            <a:ext cx="277384" cy="220529"/>
          </a:xfrm>
          <a:prstGeom prst="rect">
            <a:avLst/>
          </a:prstGeom>
        </p:spPr>
      </p:pic>
      <p:pic>
        <p:nvPicPr>
          <p:cNvPr id="16" name="图片 15">
            <a:extLst>
              <a:ext uri="{FF2B5EF4-FFF2-40B4-BE49-F238E27FC236}">
                <a16:creationId xmlns:a16="http://schemas.microsoft.com/office/drawing/2014/main" id="{CD2D58F5-8F9E-59C7-07E7-5675ECBFE5C4}"/>
              </a:ext>
            </a:extLst>
          </p:cNvPr>
          <p:cNvPicPr>
            <a:picLocks noChangeAspect="1"/>
          </p:cNvPicPr>
          <p:nvPr/>
        </p:nvPicPr>
        <p:blipFill>
          <a:blip r:embed="rId12"/>
          <a:stretch>
            <a:fillRect/>
          </a:stretch>
        </p:blipFill>
        <p:spPr>
          <a:xfrm>
            <a:off x="5991030" y="2804875"/>
            <a:ext cx="220362" cy="260587"/>
          </a:xfrm>
          <a:prstGeom prst="rect">
            <a:avLst/>
          </a:prstGeom>
        </p:spPr>
      </p:pic>
      <p:pic>
        <p:nvPicPr>
          <p:cNvPr id="17" name="图片 16">
            <a:extLst>
              <a:ext uri="{FF2B5EF4-FFF2-40B4-BE49-F238E27FC236}">
                <a16:creationId xmlns:a16="http://schemas.microsoft.com/office/drawing/2014/main" id="{6668E5D2-7977-C7E8-0366-6ABCA3B5AA86}"/>
              </a:ext>
            </a:extLst>
          </p:cNvPr>
          <p:cNvPicPr>
            <a:picLocks noChangeAspect="1"/>
          </p:cNvPicPr>
          <p:nvPr/>
        </p:nvPicPr>
        <p:blipFill>
          <a:blip r:embed="rId13"/>
          <a:stretch>
            <a:fillRect/>
          </a:stretch>
        </p:blipFill>
        <p:spPr>
          <a:xfrm>
            <a:off x="5229167" y="3916188"/>
            <a:ext cx="289126" cy="268214"/>
          </a:xfrm>
          <a:prstGeom prst="rect">
            <a:avLst/>
          </a:prstGeom>
        </p:spPr>
      </p:pic>
      <p:sp>
        <p:nvSpPr>
          <p:cNvPr id="18" name="文本框 17">
            <a:extLst>
              <a:ext uri="{FF2B5EF4-FFF2-40B4-BE49-F238E27FC236}">
                <a16:creationId xmlns:a16="http://schemas.microsoft.com/office/drawing/2014/main" id="{9B4ED45E-AFBE-6CCF-5DA6-0A5EA661DAC9}"/>
              </a:ext>
            </a:extLst>
          </p:cNvPr>
          <p:cNvSpPr txBox="1"/>
          <p:nvPr/>
        </p:nvSpPr>
        <p:spPr>
          <a:xfrm>
            <a:off x="6946551" y="2768140"/>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19" name="图片 18" descr="桌子上的凳子&#10;&#10;低可信度描述已自动生成">
            <a:extLst>
              <a:ext uri="{FF2B5EF4-FFF2-40B4-BE49-F238E27FC236}">
                <a16:creationId xmlns:a16="http://schemas.microsoft.com/office/drawing/2014/main" id="{A5B42C74-1E55-4B9A-E1FA-F878380E36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50903" y="2835348"/>
            <a:ext cx="220529" cy="220529"/>
          </a:xfrm>
          <a:prstGeom prst="rect">
            <a:avLst/>
          </a:prstGeom>
        </p:spPr>
      </p:pic>
      <p:graphicFrame>
        <p:nvGraphicFramePr>
          <p:cNvPr id="28" name="表格 2">
            <a:extLst>
              <a:ext uri="{FF2B5EF4-FFF2-40B4-BE49-F238E27FC236}">
                <a16:creationId xmlns:a16="http://schemas.microsoft.com/office/drawing/2014/main" id="{CC6E2A21-A155-A2DB-60FF-CAF25945F93E}"/>
              </a:ext>
            </a:extLst>
          </p:cNvPr>
          <p:cNvGraphicFramePr>
            <a:graphicFrameLocks noGrp="1"/>
          </p:cNvGraphicFramePr>
          <p:nvPr>
            <p:extLst>
              <p:ext uri="{D42A27DB-BD31-4B8C-83A1-F6EECF244321}">
                <p14:modId xmlns:p14="http://schemas.microsoft.com/office/powerpoint/2010/main" val="179112987"/>
              </p:ext>
            </p:extLst>
          </p:nvPr>
        </p:nvGraphicFramePr>
        <p:xfrm>
          <a:off x="8189927" y="3086981"/>
          <a:ext cx="346025" cy="2194560"/>
        </p:xfrm>
        <a:graphic>
          <a:graphicData uri="http://schemas.openxmlformats.org/drawingml/2006/table">
            <a:tbl>
              <a:tblPr bandRow="1">
                <a:tableStyleId>{93296810-A885-4BE3-A3E7-6D5BEEA58F35}</a:tableStyleId>
              </a:tblPr>
              <a:tblGrid>
                <a:gridCol w="346025">
                  <a:extLst>
                    <a:ext uri="{9D8B030D-6E8A-4147-A177-3AD203B41FA5}">
                      <a16:colId xmlns:a16="http://schemas.microsoft.com/office/drawing/2014/main" val="1577973341"/>
                    </a:ext>
                  </a:extLst>
                </a:gridCol>
              </a:tblGrid>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37</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6605931"/>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15</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134819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22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10843228"/>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33</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0875046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15</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05173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7</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65037766"/>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12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195967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7407432"/>
                  </a:ext>
                </a:extLst>
              </a:tr>
            </a:tbl>
          </a:graphicData>
        </a:graphic>
      </p:graphicFrame>
      <p:pic>
        <p:nvPicPr>
          <p:cNvPr id="29" name="图片 28">
            <a:extLst>
              <a:ext uri="{FF2B5EF4-FFF2-40B4-BE49-F238E27FC236}">
                <a16:creationId xmlns:a16="http://schemas.microsoft.com/office/drawing/2014/main" id="{75322292-8B35-6E5A-4CF8-11D43F8E22A2}"/>
              </a:ext>
            </a:extLst>
          </p:cNvPr>
          <p:cNvPicPr>
            <a:picLocks noChangeAspect="1"/>
          </p:cNvPicPr>
          <p:nvPr/>
        </p:nvPicPr>
        <p:blipFill>
          <a:blip r:embed="rId4"/>
          <a:stretch>
            <a:fillRect/>
          </a:stretch>
        </p:blipFill>
        <p:spPr>
          <a:xfrm flipH="1" flipV="1">
            <a:off x="7880009" y="3073921"/>
            <a:ext cx="272522" cy="254015"/>
          </a:xfrm>
          <a:prstGeom prst="rect">
            <a:avLst/>
          </a:prstGeom>
        </p:spPr>
      </p:pic>
      <p:pic>
        <p:nvPicPr>
          <p:cNvPr id="30" name="图片 29">
            <a:extLst>
              <a:ext uri="{FF2B5EF4-FFF2-40B4-BE49-F238E27FC236}">
                <a16:creationId xmlns:a16="http://schemas.microsoft.com/office/drawing/2014/main" id="{5D7EE7E1-25E5-8B08-9C2C-E7D71D1841A0}"/>
              </a:ext>
            </a:extLst>
          </p:cNvPr>
          <p:cNvPicPr>
            <a:picLocks noChangeAspect="1"/>
          </p:cNvPicPr>
          <p:nvPr/>
        </p:nvPicPr>
        <p:blipFill>
          <a:blip r:embed="rId5"/>
          <a:stretch>
            <a:fillRect/>
          </a:stretch>
        </p:blipFill>
        <p:spPr>
          <a:xfrm flipH="1" flipV="1">
            <a:off x="7908532" y="3356561"/>
            <a:ext cx="231023" cy="254015"/>
          </a:xfrm>
          <a:prstGeom prst="rect">
            <a:avLst/>
          </a:prstGeom>
        </p:spPr>
      </p:pic>
      <p:pic>
        <p:nvPicPr>
          <p:cNvPr id="31" name="图片 30">
            <a:extLst>
              <a:ext uri="{FF2B5EF4-FFF2-40B4-BE49-F238E27FC236}">
                <a16:creationId xmlns:a16="http://schemas.microsoft.com/office/drawing/2014/main" id="{F22CD42C-6FA0-51D2-2EC7-BDDDE99200CA}"/>
              </a:ext>
            </a:extLst>
          </p:cNvPr>
          <p:cNvPicPr>
            <a:picLocks noChangeAspect="1"/>
          </p:cNvPicPr>
          <p:nvPr/>
        </p:nvPicPr>
        <p:blipFill>
          <a:blip r:embed="rId6"/>
          <a:stretch>
            <a:fillRect/>
          </a:stretch>
        </p:blipFill>
        <p:spPr>
          <a:xfrm flipH="1" flipV="1">
            <a:off x="7868041" y="3632020"/>
            <a:ext cx="284120" cy="311852"/>
          </a:xfrm>
          <a:prstGeom prst="rect">
            <a:avLst/>
          </a:prstGeom>
        </p:spPr>
      </p:pic>
      <p:pic>
        <p:nvPicPr>
          <p:cNvPr id="32" name="图片 31">
            <a:extLst>
              <a:ext uri="{FF2B5EF4-FFF2-40B4-BE49-F238E27FC236}">
                <a16:creationId xmlns:a16="http://schemas.microsoft.com/office/drawing/2014/main" id="{45E73883-205E-D041-ADC2-6E03E2B8722D}"/>
              </a:ext>
            </a:extLst>
          </p:cNvPr>
          <p:cNvPicPr>
            <a:picLocks noChangeAspect="1"/>
          </p:cNvPicPr>
          <p:nvPr/>
        </p:nvPicPr>
        <p:blipFill>
          <a:blip r:embed="rId7"/>
          <a:stretch>
            <a:fillRect/>
          </a:stretch>
        </p:blipFill>
        <p:spPr>
          <a:xfrm>
            <a:off x="7868849" y="4461206"/>
            <a:ext cx="289251" cy="268214"/>
          </a:xfrm>
          <a:prstGeom prst="rect">
            <a:avLst/>
          </a:prstGeom>
        </p:spPr>
      </p:pic>
      <p:pic>
        <p:nvPicPr>
          <p:cNvPr id="33" name="图片 32">
            <a:extLst>
              <a:ext uri="{FF2B5EF4-FFF2-40B4-BE49-F238E27FC236}">
                <a16:creationId xmlns:a16="http://schemas.microsoft.com/office/drawing/2014/main" id="{D284B300-E4DA-1ABA-FE8B-45271BCC7CC9}"/>
              </a:ext>
            </a:extLst>
          </p:cNvPr>
          <p:cNvPicPr>
            <a:picLocks noChangeAspect="1"/>
          </p:cNvPicPr>
          <p:nvPr/>
        </p:nvPicPr>
        <p:blipFill>
          <a:blip r:embed="rId8"/>
          <a:stretch>
            <a:fillRect/>
          </a:stretch>
        </p:blipFill>
        <p:spPr>
          <a:xfrm>
            <a:off x="7898325" y="4751635"/>
            <a:ext cx="230298" cy="197621"/>
          </a:xfrm>
          <a:prstGeom prst="rect">
            <a:avLst/>
          </a:prstGeom>
        </p:spPr>
      </p:pic>
      <p:pic>
        <p:nvPicPr>
          <p:cNvPr id="34" name="图片 33">
            <a:extLst>
              <a:ext uri="{FF2B5EF4-FFF2-40B4-BE49-F238E27FC236}">
                <a16:creationId xmlns:a16="http://schemas.microsoft.com/office/drawing/2014/main" id="{4B3A8648-B739-3170-8F78-A1DC312D0980}"/>
              </a:ext>
            </a:extLst>
          </p:cNvPr>
          <p:cNvPicPr>
            <a:picLocks noChangeAspect="1"/>
          </p:cNvPicPr>
          <p:nvPr/>
        </p:nvPicPr>
        <p:blipFill>
          <a:blip r:embed="rId9"/>
          <a:stretch>
            <a:fillRect/>
          </a:stretch>
        </p:blipFill>
        <p:spPr>
          <a:xfrm>
            <a:off x="7898325" y="4194644"/>
            <a:ext cx="237766" cy="236779"/>
          </a:xfrm>
          <a:prstGeom prst="rect">
            <a:avLst/>
          </a:prstGeom>
        </p:spPr>
      </p:pic>
      <p:sp>
        <p:nvSpPr>
          <p:cNvPr id="35" name="文本框 34">
            <a:extLst>
              <a:ext uri="{FF2B5EF4-FFF2-40B4-BE49-F238E27FC236}">
                <a16:creationId xmlns:a16="http://schemas.microsoft.com/office/drawing/2014/main" id="{66FE438A-E1C0-05A6-22C1-5838B1A4393B}"/>
              </a:ext>
            </a:extLst>
          </p:cNvPr>
          <p:cNvSpPr txBox="1"/>
          <p:nvPr/>
        </p:nvSpPr>
        <p:spPr>
          <a:xfrm>
            <a:off x="7867882" y="4973864"/>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B5D23865-EAD6-94EA-CBD4-6DD16EC31A0B}"/>
              </a:ext>
            </a:extLst>
          </p:cNvPr>
          <p:cNvPicPr>
            <a:picLocks noChangeAspect="1"/>
          </p:cNvPicPr>
          <p:nvPr/>
        </p:nvPicPr>
        <p:blipFill>
          <a:blip r:embed="rId13"/>
          <a:stretch>
            <a:fillRect/>
          </a:stretch>
        </p:blipFill>
        <p:spPr>
          <a:xfrm>
            <a:off x="7868849" y="3921252"/>
            <a:ext cx="289126" cy="268214"/>
          </a:xfrm>
          <a:prstGeom prst="rect">
            <a:avLst/>
          </a:prstGeom>
        </p:spPr>
      </p:pic>
      <p:sp>
        <p:nvSpPr>
          <p:cNvPr id="37" name="文本框 36">
            <a:extLst>
              <a:ext uri="{FF2B5EF4-FFF2-40B4-BE49-F238E27FC236}">
                <a16:creationId xmlns:a16="http://schemas.microsoft.com/office/drawing/2014/main" id="{04716302-75C2-4BEC-7FE9-4F8ABB90C84D}"/>
              </a:ext>
            </a:extLst>
          </p:cNvPr>
          <p:cNvSpPr txBox="1"/>
          <p:nvPr/>
        </p:nvSpPr>
        <p:spPr>
          <a:xfrm>
            <a:off x="7564019" y="2486929"/>
            <a:ext cx="1346844"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Target sample</a:t>
            </a:r>
            <a:endParaRPr kumimoji="1" lang="zh-CN" altLang="en-US" sz="15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F2FE8730-9A2C-5D21-34AB-0BD9A213C988}"/>
              </a:ext>
            </a:extLst>
          </p:cNvPr>
          <p:cNvSpPr txBox="1"/>
          <p:nvPr/>
        </p:nvSpPr>
        <p:spPr>
          <a:xfrm>
            <a:off x="5095976" y="2462321"/>
            <a:ext cx="2509854"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Potential (reference) sources</a:t>
            </a:r>
            <a:endParaRPr kumimoji="1" lang="zh-CN" altLang="en-US" sz="1500" b="1" dirty="0">
              <a:latin typeface="Times New Roman" panose="02020603050405020304" pitchFamily="18" charset="0"/>
              <a:cs typeface="Times New Roman" panose="02020603050405020304" pitchFamily="18" charset="0"/>
            </a:endParaRPr>
          </a:p>
        </p:txBody>
      </p:sp>
      <p:grpSp>
        <p:nvGrpSpPr>
          <p:cNvPr id="41" name="组合 40">
            <a:extLst>
              <a:ext uri="{FF2B5EF4-FFF2-40B4-BE49-F238E27FC236}">
                <a16:creationId xmlns:a16="http://schemas.microsoft.com/office/drawing/2014/main" id="{87253B3E-D71F-BED2-CD95-463B62A36137}"/>
              </a:ext>
            </a:extLst>
          </p:cNvPr>
          <p:cNvGrpSpPr/>
          <p:nvPr/>
        </p:nvGrpSpPr>
        <p:grpSpPr>
          <a:xfrm>
            <a:off x="613955" y="1249294"/>
            <a:ext cx="6242955" cy="400110"/>
            <a:chOff x="662221" y="1162696"/>
            <a:chExt cx="5382347" cy="400110"/>
          </a:xfrm>
        </p:grpSpPr>
        <p:sp>
          <p:nvSpPr>
            <p:cNvPr id="42" name="矩形 41">
              <a:extLst>
                <a:ext uri="{FF2B5EF4-FFF2-40B4-BE49-F238E27FC236}">
                  <a16:creationId xmlns:a16="http://schemas.microsoft.com/office/drawing/2014/main" id="{31998374-65F7-32BF-7017-49F18246E504}"/>
                </a:ext>
              </a:extLst>
            </p:cNvPr>
            <p:cNvSpPr/>
            <p:nvPr/>
          </p:nvSpPr>
          <p:spPr>
            <a:xfrm>
              <a:off x="1239475" y="1162696"/>
              <a:ext cx="4805093"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b="1" dirty="0">
                  <a:solidFill>
                    <a:srgbClr val="701944"/>
                  </a:solidFill>
                </a:rPr>
                <a:t>Example: Tracking laboratory contamination</a:t>
              </a:r>
            </a:p>
          </p:txBody>
        </p:sp>
        <p:sp>
          <p:nvSpPr>
            <p:cNvPr id="43" name="五边形 42">
              <a:extLst>
                <a:ext uri="{FF2B5EF4-FFF2-40B4-BE49-F238E27FC236}">
                  <a16:creationId xmlns:a16="http://schemas.microsoft.com/office/drawing/2014/main" id="{D5068292-E59F-4A16-F863-8FF74949A1AB}"/>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燕尾形 43">
              <a:extLst>
                <a:ext uri="{FF2B5EF4-FFF2-40B4-BE49-F238E27FC236}">
                  <a16:creationId xmlns:a16="http://schemas.microsoft.com/office/drawing/2014/main" id="{81C74B24-9F42-2DFC-28DE-2AABCD82C5F6}"/>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pic>
        <p:nvPicPr>
          <p:cNvPr id="46" name="图片 45">
            <a:extLst>
              <a:ext uri="{FF2B5EF4-FFF2-40B4-BE49-F238E27FC236}">
                <a16:creationId xmlns:a16="http://schemas.microsoft.com/office/drawing/2014/main" id="{D74D2E84-5E59-8074-BED0-2B0A7C6A8F4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2248228" y="2875877"/>
            <a:ext cx="704555" cy="560143"/>
          </a:xfrm>
          <a:prstGeom prst="rect">
            <a:avLst/>
          </a:prstGeom>
        </p:spPr>
      </p:pic>
      <p:pic>
        <p:nvPicPr>
          <p:cNvPr id="47" name="图片 46">
            <a:extLst>
              <a:ext uri="{FF2B5EF4-FFF2-40B4-BE49-F238E27FC236}">
                <a16:creationId xmlns:a16="http://schemas.microsoft.com/office/drawing/2014/main" id="{A0F7B292-FEC9-FA39-B109-E47F03ECCC16}"/>
              </a:ext>
            </a:extLst>
          </p:cNvPr>
          <p:cNvPicPr>
            <a:picLocks noChangeAspect="1"/>
          </p:cNvPicPr>
          <p:nvPr/>
        </p:nvPicPr>
        <p:blipFill>
          <a:blip r:embed="rId12"/>
          <a:stretch>
            <a:fillRect/>
          </a:stretch>
        </p:blipFill>
        <p:spPr>
          <a:xfrm>
            <a:off x="1176261" y="2791586"/>
            <a:ext cx="514273" cy="608148"/>
          </a:xfrm>
          <a:prstGeom prst="rect">
            <a:avLst/>
          </a:prstGeom>
        </p:spPr>
      </p:pic>
      <p:pic>
        <p:nvPicPr>
          <p:cNvPr id="48" name="图片 47" descr="桌子上的凳子&#10;&#10;低可信度描述已自动生成">
            <a:extLst>
              <a:ext uri="{FF2B5EF4-FFF2-40B4-BE49-F238E27FC236}">
                <a16:creationId xmlns:a16="http://schemas.microsoft.com/office/drawing/2014/main" id="{9A3B425B-81E0-68F2-8814-82B49FD57F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61004" y="2877535"/>
            <a:ext cx="498753" cy="498753"/>
          </a:xfrm>
          <a:prstGeom prst="rect">
            <a:avLst/>
          </a:prstGeom>
        </p:spPr>
      </p:pic>
      <p:sp>
        <p:nvSpPr>
          <p:cNvPr id="49" name="文本框 48">
            <a:extLst>
              <a:ext uri="{FF2B5EF4-FFF2-40B4-BE49-F238E27FC236}">
                <a16:creationId xmlns:a16="http://schemas.microsoft.com/office/drawing/2014/main" id="{9A34619B-F61E-7FFA-591D-BD055C020030}"/>
              </a:ext>
            </a:extLst>
          </p:cNvPr>
          <p:cNvSpPr txBox="1"/>
          <p:nvPr/>
        </p:nvSpPr>
        <p:spPr>
          <a:xfrm>
            <a:off x="530535" y="2432915"/>
            <a:ext cx="2509854" cy="323165"/>
          </a:xfrm>
          <a:prstGeom prst="rect">
            <a:avLst/>
          </a:prstGeom>
          <a:noFill/>
        </p:spPr>
        <p:txBody>
          <a:bodyPr wrap="square" rtlCol="0">
            <a:spAutoFit/>
          </a:bodyPr>
          <a:lstStyle/>
          <a:p>
            <a:r>
              <a:rPr kumimoji="1" lang="en-US" altLang="zh-CN" sz="1500" b="1" dirty="0">
                <a:latin typeface="Times New Roman" panose="02020603050405020304" pitchFamily="18" charset="0"/>
                <a:cs typeface="Times New Roman" panose="02020603050405020304" pitchFamily="18" charset="0"/>
              </a:rPr>
              <a:t>Potential (reference) sources</a:t>
            </a:r>
            <a:endParaRPr kumimoji="1" lang="zh-CN" altLang="en-US" sz="1500" b="1"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5E7A25AE-EA75-404E-9D97-B502F01F2F65}"/>
              </a:ext>
            </a:extLst>
          </p:cNvPr>
          <p:cNvSpPr txBox="1"/>
          <p:nvPr/>
        </p:nvSpPr>
        <p:spPr>
          <a:xfrm>
            <a:off x="6221811" y="1967775"/>
            <a:ext cx="1798569"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Taxa abundance</a:t>
            </a:r>
            <a:endParaRPr kumimoji="1" lang="zh-CN" altLang="en-US" b="1"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37B9BD31-273C-4002-91C4-704C6250323B}"/>
              </a:ext>
            </a:extLst>
          </p:cNvPr>
          <p:cNvSpPr txBox="1"/>
          <p:nvPr/>
        </p:nvSpPr>
        <p:spPr>
          <a:xfrm>
            <a:off x="1114112" y="3751216"/>
            <a:ext cx="1458827" cy="323165"/>
          </a:xfrm>
          <a:prstGeom prst="rect">
            <a:avLst/>
          </a:prstGeom>
          <a:noFill/>
        </p:spPr>
        <p:txBody>
          <a:bodyPr wrap="square" rtlCol="0">
            <a:spAutoFit/>
          </a:bodyPr>
          <a:lstStyle/>
          <a:p>
            <a:r>
              <a:rPr kumimoji="1" lang="en-US" altLang="zh-CN" sz="1500" b="1" dirty="0">
                <a:latin typeface="Times New Roman" panose="02020603050405020304" pitchFamily="18" charset="0"/>
                <a:cs typeface="Times New Roman" panose="02020603050405020304" pitchFamily="18" charset="0"/>
              </a:rPr>
              <a:t>A sink sample</a:t>
            </a:r>
            <a:endParaRPr kumimoji="1" lang="zh-CN" altLang="en-US" sz="1500" b="1" dirty="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A3524F55-CDC6-2792-D5B0-0D383CA7FA69}"/>
              </a:ext>
            </a:extLst>
          </p:cNvPr>
          <p:cNvPicPr>
            <a:picLocks noChangeAspect="1"/>
          </p:cNvPicPr>
          <p:nvPr/>
        </p:nvPicPr>
        <p:blipFill rotWithShape="1">
          <a:blip r:embed="rId15"/>
          <a:srcRect b="1297"/>
          <a:stretch/>
        </p:blipFill>
        <p:spPr>
          <a:xfrm>
            <a:off x="1283509" y="4157272"/>
            <a:ext cx="683345" cy="783150"/>
          </a:xfrm>
          <a:prstGeom prst="rect">
            <a:avLst/>
          </a:prstGeom>
        </p:spPr>
      </p:pic>
      <p:grpSp>
        <p:nvGrpSpPr>
          <p:cNvPr id="56" name="组合 55">
            <a:extLst>
              <a:ext uri="{FF2B5EF4-FFF2-40B4-BE49-F238E27FC236}">
                <a16:creationId xmlns:a16="http://schemas.microsoft.com/office/drawing/2014/main" id="{35585420-C1AB-2523-732C-58A758D6DDC4}"/>
              </a:ext>
            </a:extLst>
          </p:cNvPr>
          <p:cNvGrpSpPr/>
          <p:nvPr/>
        </p:nvGrpSpPr>
        <p:grpSpPr>
          <a:xfrm>
            <a:off x="3132360" y="3053123"/>
            <a:ext cx="1845120" cy="1186043"/>
            <a:chOff x="3352547" y="3219408"/>
            <a:chExt cx="1845120" cy="1186043"/>
          </a:xfrm>
        </p:grpSpPr>
        <p:pic>
          <p:nvPicPr>
            <p:cNvPr id="53" name="图形 13" descr="箭头: 直 纯色填充">
              <a:extLst>
                <a:ext uri="{FF2B5EF4-FFF2-40B4-BE49-F238E27FC236}">
                  <a16:creationId xmlns:a16="http://schemas.microsoft.com/office/drawing/2014/main" id="{5DA6E837-46D0-DCBA-63FD-14F2C2A53E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3579516" y="3397900"/>
              <a:ext cx="1260652" cy="947450"/>
            </a:xfrm>
            <a:prstGeom prst="rect">
              <a:avLst/>
            </a:prstGeom>
          </p:spPr>
        </p:pic>
        <p:sp>
          <p:nvSpPr>
            <p:cNvPr id="54" name="文本框 53">
              <a:extLst>
                <a:ext uri="{FF2B5EF4-FFF2-40B4-BE49-F238E27FC236}">
                  <a16:creationId xmlns:a16="http://schemas.microsoft.com/office/drawing/2014/main" id="{7FA3609C-977A-D655-B1DE-FFF24D6D9ED5}"/>
                </a:ext>
              </a:extLst>
            </p:cNvPr>
            <p:cNvSpPr txBox="1"/>
            <p:nvPr/>
          </p:nvSpPr>
          <p:spPr>
            <a:xfrm>
              <a:off x="3707086" y="3219408"/>
              <a:ext cx="1125629"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Sequencing</a:t>
              </a:r>
              <a:endParaRPr kumimoji="1" lang="zh-CN" altLang="en-US" sz="15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263F63F1-0327-FB5B-93EB-2ECC61B53F71}"/>
                </a:ext>
              </a:extLst>
            </p:cNvPr>
            <p:cNvSpPr txBox="1"/>
            <p:nvPr/>
          </p:nvSpPr>
          <p:spPr>
            <a:xfrm>
              <a:off x="3352547" y="4082286"/>
              <a:ext cx="1845120"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Taxonomic profiling</a:t>
              </a:r>
            </a:p>
          </p:txBody>
        </p:sp>
      </p:grpSp>
      <p:pic>
        <p:nvPicPr>
          <p:cNvPr id="57" name="图片 56">
            <a:extLst>
              <a:ext uri="{FF2B5EF4-FFF2-40B4-BE49-F238E27FC236}">
                <a16:creationId xmlns:a16="http://schemas.microsoft.com/office/drawing/2014/main" id="{E46141CE-0DCE-EF5B-3A0D-8CCFD605C893}"/>
              </a:ext>
            </a:extLst>
          </p:cNvPr>
          <p:cNvPicPr>
            <a:picLocks noChangeAspect="1"/>
          </p:cNvPicPr>
          <p:nvPr/>
        </p:nvPicPr>
        <p:blipFill rotWithShape="1">
          <a:blip r:embed="rId15"/>
          <a:srcRect b="1297"/>
          <a:stretch/>
        </p:blipFill>
        <p:spPr>
          <a:xfrm>
            <a:off x="8233018" y="2742554"/>
            <a:ext cx="259841" cy="297792"/>
          </a:xfrm>
          <a:prstGeom prst="rect">
            <a:avLst/>
          </a:prstGeom>
        </p:spPr>
      </p:pic>
      <p:pic>
        <p:nvPicPr>
          <p:cNvPr id="59" name="图形 13" descr="箭头: 直 纯色填充">
            <a:extLst>
              <a:ext uri="{FF2B5EF4-FFF2-40B4-BE49-F238E27FC236}">
                <a16:creationId xmlns:a16="http://schemas.microsoft.com/office/drawing/2014/main" id="{9D95DA1C-0975-E375-CA7A-01166C758EC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680985" y="3356561"/>
            <a:ext cx="1346844" cy="947450"/>
          </a:xfrm>
          <a:prstGeom prst="rect">
            <a:avLst/>
          </a:prstGeom>
        </p:spPr>
      </p:pic>
      <p:sp>
        <p:nvSpPr>
          <p:cNvPr id="62" name="文本框 61">
            <a:extLst>
              <a:ext uri="{FF2B5EF4-FFF2-40B4-BE49-F238E27FC236}">
                <a16:creationId xmlns:a16="http://schemas.microsoft.com/office/drawing/2014/main" id="{7D9B5037-29B9-2B83-B9A1-82D92E9AAFCD}"/>
              </a:ext>
            </a:extLst>
          </p:cNvPr>
          <p:cNvSpPr txBox="1"/>
          <p:nvPr/>
        </p:nvSpPr>
        <p:spPr>
          <a:xfrm>
            <a:off x="9016289" y="3284146"/>
            <a:ext cx="601447" cy="323165"/>
          </a:xfrm>
          <a:prstGeom prst="rect">
            <a:avLst/>
          </a:prstGeom>
          <a:noFill/>
        </p:spPr>
        <p:txBody>
          <a:bodyPr wrap="none" rtlCol="0">
            <a:spAutoFit/>
          </a:bodyPr>
          <a:lstStyle/>
          <a:p>
            <a:r>
              <a:rPr kumimoji="1" lang="en-US" altLang="zh-CN" sz="1500" b="1" dirty="0">
                <a:solidFill>
                  <a:srgbClr val="701944"/>
                </a:solidFill>
                <a:latin typeface="Times New Roman" panose="02020603050405020304" pitchFamily="18" charset="0"/>
                <a:cs typeface="Times New Roman" panose="02020603050405020304" pitchFamily="18" charset="0"/>
              </a:rPr>
              <a:t>MST</a:t>
            </a:r>
            <a:endParaRPr kumimoji="1" lang="zh-CN" altLang="en-US" sz="1500" b="1" dirty="0">
              <a:solidFill>
                <a:srgbClr val="701944"/>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AC94E99E-8A16-318C-5059-1E1F67263B6D}"/>
              </a:ext>
            </a:extLst>
          </p:cNvPr>
          <p:cNvSpPr txBox="1"/>
          <p:nvPr/>
        </p:nvSpPr>
        <p:spPr>
          <a:xfrm>
            <a:off x="9845486" y="2416294"/>
            <a:ext cx="2238754"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Source contributions</a:t>
            </a:r>
            <a:endParaRPr kumimoji="1" lang="zh-CN" altLang="en-US" b="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C4CB491-FE6D-6A01-A089-5057CD7771AE}"/>
              </a:ext>
            </a:extLst>
          </p:cNvPr>
          <p:cNvSpPr txBox="1"/>
          <p:nvPr/>
        </p:nvSpPr>
        <p:spPr>
          <a:xfrm>
            <a:off x="2860309" y="2993626"/>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CC7B8453-E58F-A578-3D04-E3957C533068}"/>
              </a:ext>
            </a:extLst>
          </p:cNvPr>
          <p:cNvSpPr txBox="1"/>
          <p:nvPr/>
        </p:nvSpPr>
        <p:spPr>
          <a:xfrm>
            <a:off x="613955" y="5715000"/>
            <a:ext cx="2140330" cy="246221"/>
          </a:xfrm>
          <a:prstGeom prst="rect">
            <a:avLst/>
          </a:prstGeom>
          <a:noFill/>
        </p:spPr>
        <p:txBody>
          <a:bodyPr wrap="none" rtlCol="0">
            <a:spAutoFit/>
          </a:bodyPr>
          <a:lstStyle/>
          <a:p>
            <a:r>
              <a:rPr lang="en-US" altLang="zh-CN" sz="1000" dirty="0">
                <a:solidFill>
                  <a:schemeClr val="tx1">
                    <a:lumMod val="50000"/>
                    <a:lumOff val="50000"/>
                  </a:schemeClr>
                </a:solidFill>
              </a:rPr>
              <a:t>Figure sources: https://</a:t>
            </a:r>
            <a:r>
              <a:rPr lang="en-US" altLang="zh-CN" sz="1000" dirty="0" err="1">
                <a:solidFill>
                  <a:schemeClr val="tx1">
                    <a:lumMod val="50000"/>
                    <a:lumOff val="50000"/>
                  </a:schemeClr>
                </a:solidFill>
              </a:rPr>
              <a:t>bioicons.com</a:t>
            </a:r>
            <a:r>
              <a:rPr lang="en-US" altLang="zh-CN" sz="1000" dirty="0">
                <a:solidFill>
                  <a:schemeClr val="tx1">
                    <a:lumMod val="50000"/>
                    <a:lumOff val="50000"/>
                  </a:schemeClr>
                </a:solidFill>
              </a:rPr>
              <a:t>/</a:t>
            </a:r>
            <a:endParaRPr lang="zh-CN" altLang="en-US" sz="1000" dirty="0">
              <a:solidFill>
                <a:schemeClr val="tx1">
                  <a:lumMod val="50000"/>
                  <a:lumOff val="50000"/>
                </a:schemeClr>
              </a:solidFill>
            </a:endParaRPr>
          </a:p>
        </p:txBody>
      </p:sp>
      <p:sp>
        <p:nvSpPr>
          <p:cNvPr id="69" name="文本框 68">
            <a:extLst>
              <a:ext uri="{FF2B5EF4-FFF2-40B4-BE49-F238E27FC236}">
                <a16:creationId xmlns:a16="http://schemas.microsoft.com/office/drawing/2014/main" id="{209B1481-B3C1-B788-143A-C5866D43D5C3}"/>
              </a:ext>
            </a:extLst>
          </p:cNvPr>
          <p:cNvSpPr txBox="1"/>
          <p:nvPr/>
        </p:nvSpPr>
        <p:spPr>
          <a:xfrm>
            <a:off x="849631" y="1967775"/>
            <a:ext cx="2033570"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Microbial Samples</a:t>
            </a:r>
            <a:endParaRPr kumimoji="1" lang="zh-CN" altLang="en-US" b="1" dirty="0">
              <a:latin typeface="Times New Roman" panose="02020603050405020304" pitchFamily="18" charset="0"/>
              <a:cs typeface="Times New Roman" panose="02020603050405020304" pitchFamily="18" charset="0"/>
            </a:endParaRPr>
          </a:p>
        </p:txBody>
      </p:sp>
      <p:pic>
        <p:nvPicPr>
          <p:cNvPr id="40" name="图片 39" descr="图标&#10;&#10;描述已自动生成">
            <a:extLst>
              <a:ext uri="{FF2B5EF4-FFF2-40B4-BE49-F238E27FC236}">
                <a16:creationId xmlns:a16="http://schemas.microsoft.com/office/drawing/2014/main" id="{B0D26A5A-5F3E-B008-1E61-16CF499FD0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4830" y="2770085"/>
            <a:ext cx="462676" cy="593175"/>
          </a:xfrm>
          <a:prstGeom prst="rect">
            <a:avLst/>
          </a:prstGeom>
        </p:spPr>
      </p:pic>
      <p:pic>
        <p:nvPicPr>
          <p:cNvPr id="58" name="图片 57" descr="图标&#10;&#10;描述已自动生成">
            <a:extLst>
              <a:ext uri="{FF2B5EF4-FFF2-40B4-BE49-F238E27FC236}">
                <a16:creationId xmlns:a16="http://schemas.microsoft.com/office/drawing/2014/main" id="{934E9DE2-5472-1F5F-CF6C-2998392326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74854" y="2746234"/>
            <a:ext cx="239373" cy="306889"/>
          </a:xfrm>
          <a:prstGeom prst="rect">
            <a:avLst/>
          </a:prstGeom>
        </p:spPr>
      </p:pic>
      <p:grpSp>
        <p:nvGrpSpPr>
          <p:cNvPr id="21" name="组合 20">
            <a:extLst>
              <a:ext uri="{FF2B5EF4-FFF2-40B4-BE49-F238E27FC236}">
                <a16:creationId xmlns:a16="http://schemas.microsoft.com/office/drawing/2014/main" id="{377A0722-553D-D4A2-B2B5-694E3A82B325}"/>
              </a:ext>
            </a:extLst>
          </p:cNvPr>
          <p:cNvGrpSpPr/>
          <p:nvPr/>
        </p:nvGrpSpPr>
        <p:grpSpPr>
          <a:xfrm>
            <a:off x="10264166" y="3143667"/>
            <a:ext cx="1535654" cy="1336793"/>
            <a:chOff x="10264166" y="3143667"/>
            <a:chExt cx="1535654" cy="1336793"/>
          </a:xfrm>
        </p:grpSpPr>
        <p:pic>
          <p:nvPicPr>
            <p:cNvPr id="71" name="图片 70">
              <a:extLst>
                <a:ext uri="{FF2B5EF4-FFF2-40B4-BE49-F238E27FC236}">
                  <a16:creationId xmlns:a16="http://schemas.microsoft.com/office/drawing/2014/main" id="{6A1CE0C7-7E16-304C-1369-482AA0157D7C}"/>
                </a:ext>
              </a:extLst>
            </p:cNvPr>
            <p:cNvPicPr>
              <a:picLocks noChangeAspect="1"/>
            </p:cNvPicPr>
            <p:nvPr/>
          </p:nvPicPr>
          <p:blipFill>
            <a:blip r:embed="rId21"/>
            <a:stretch>
              <a:fillRect/>
            </a:stretch>
          </p:blipFill>
          <p:spPr>
            <a:xfrm>
              <a:off x="10264166" y="3143667"/>
              <a:ext cx="1535654" cy="1336793"/>
            </a:xfrm>
            <a:prstGeom prst="rect">
              <a:avLst/>
            </a:prstGeom>
          </p:spPr>
        </p:pic>
        <p:pic>
          <p:nvPicPr>
            <p:cNvPr id="25" name="图片 24">
              <a:extLst>
                <a:ext uri="{FF2B5EF4-FFF2-40B4-BE49-F238E27FC236}">
                  <a16:creationId xmlns:a16="http://schemas.microsoft.com/office/drawing/2014/main" id="{472764B8-073B-6D90-BF86-CE5F037A941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10616979" y="3293708"/>
              <a:ext cx="479666" cy="381350"/>
            </a:xfrm>
            <a:prstGeom prst="rect">
              <a:avLst/>
            </a:prstGeom>
          </p:spPr>
        </p:pic>
        <p:pic>
          <p:nvPicPr>
            <p:cNvPr id="26" name="图片 25" descr="桌子上的凳子&#10;&#10;低可信度描述已自动生成">
              <a:extLst>
                <a:ext uri="{FF2B5EF4-FFF2-40B4-BE49-F238E27FC236}">
                  <a16:creationId xmlns:a16="http://schemas.microsoft.com/office/drawing/2014/main" id="{476CC52A-3F1A-C806-3831-E24B3B35DE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91956" y="3724127"/>
              <a:ext cx="285723" cy="285723"/>
            </a:xfrm>
            <a:prstGeom prst="rect">
              <a:avLst/>
            </a:prstGeom>
          </p:spPr>
        </p:pic>
        <p:pic>
          <p:nvPicPr>
            <p:cNvPr id="60" name="图片 59" descr="图标&#10;&#10;描述已自动生成">
              <a:extLst>
                <a:ext uri="{FF2B5EF4-FFF2-40B4-BE49-F238E27FC236}">
                  <a16:creationId xmlns:a16="http://schemas.microsoft.com/office/drawing/2014/main" id="{3386423E-76FF-A41A-4B58-68715A9977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508166" y="3516435"/>
              <a:ext cx="141765" cy="181751"/>
            </a:xfrm>
            <a:prstGeom prst="rect">
              <a:avLst/>
            </a:prstGeom>
          </p:spPr>
        </p:pic>
        <p:pic>
          <p:nvPicPr>
            <p:cNvPr id="65" name="图片 64" descr="图标&#10;&#10;描述已自动生成">
              <a:extLst>
                <a:ext uri="{FF2B5EF4-FFF2-40B4-BE49-F238E27FC236}">
                  <a16:creationId xmlns:a16="http://schemas.microsoft.com/office/drawing/2014/main" id="{99E138B0-8BD1-9D67-948E-A0C2BF2AFF0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0728585" y="4031627"/>
              <a:ext cx="251286" cy="294876"/>
            </a:xfrm>
            <a:prstGeom prst="rect">
              <a:avLst/>
            </a:prstGeom>
          </p:spPr>
        </p:pic>
        <p:sp>
          <p:nvSpPr>
            <p:cNvPr id="70" name="文本框 69">
              <a:extLst>
                <a:ext uri="{FF2B5EF4-FFF2-40B4-BE49-F238E27FC236}">
                  <a16:creationId xmlns:a16="http://schemas.microsoft.com/office/drawing/2014/main" id="{B7A7025E-6E46-FCED-F69A-12FCFD8144BF}"/>
                </a:ext>
              </a:extLst>
            </p:cNvPr>
            <p:cNvSpPr txBox="1"/>
            <p:nvPr/>
          </p:nvSpPr>
          <p:spPr>
            <a:xfrm>
              <a:off x="11204284" y="3581141"/>
              <a:ext cx="26161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58210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26267" y="394111"/>
            <a:ext cx="7071350" cy="553998"/>
          </a:xfrm>
          <a:prstGeom prst="rect">
            <a:avLst/>
          </a:prstGeom>
          <a:noFill/>
        </p:spPr>
        <p:txBody>
          <a:bodyPr wrap="square" rtlCol="0">
            <a:spAutoFit/>
          </a:bodyPr>
          <a:lstStyle/>
          <a:p>
            <a:r>
              <a:rPr lang="en-US" altLang="zh-CN" sz="3000" b="1" dirty="0">
                <a:solidFill>
                  <a:srgbClr val="701944"/>
                </a:solidFill>
              </a:rPr>
              <a:t>Challenges</a:t>
            </a:r>
            <a:endParaRPr lang="zh-CN" altLang="en-US" sz="3000" b="1" dirty="0">
              <a:solidFill>
                <a:srgbClr val="701944"/>
              </a:solidFill>
            </a:endParaRPr>
          </a:p>
        </p:txBody>
      </p:sp>
      <p:cxnSp>
        <p:nvCxnSpPr>
          <p:cNvPr id="5" name="直接连接符 4"/>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DC259AE2-6623-AF7E-0841-1C0CD0A7EB4A}"/>
              </a:ext>
            </a:extLst>
          </p:cNvPr>
          <p:cNvSpPr>
            <a:spLocks noGrp="1"/>
          </p:cNvSpPr>
          <p:nvPr>
            <p:ph type="sldNum" sz="quarter" idx="12"/>
          </p:nvPr>
        </p:nvSpPr>
        <p:spPr/>
        <p:txBody>
          <a:bodyPr/>
          <a:lstStyle/>
          <a:p>
            <a:fld id="{BB3FDA5E-6C12-4BB4-9E17-838C360467A1}" type="slidenum">
              <a:rPr lang="zh-CN" altLang="en-US" smtClean="0"/>
              <a:t>5</a:t>
            </a:fld>
            <a:endParaRPr lang="zh-CN" altLang="en-US" dirty="0"/>
          </a:p>
        </p:txBody>
      </p:sp>
      <p:grpSp>
        <p:nvGrpSpPr>
          <p:cNvPr id="29" name="组合 28">
            <a:extLst>
              <a:ext uri="{FF2B5EF4-FFF2-40B4-BE49-F238E27FC236}">
                <a16:creationId xmlns:a16="http://schemas.microsoft.com/office/drawing/2014/main" id="{E2B4A107-A1F0-24DD-9242-8C1FB2429E3B}"/>
              </a:ext>
            </a:extLst>
          </p:cNvPr>
          <p:cNvGrpSpPr/>
          <p:nvPr/>
        </p:nvGrpSpPr>
        <p:grpSpPr>
          <a:xfrm>
            <a:off x="527897" y="1467396"/>
            <a:ext cx="5382347" cy="400110"/>
            <a:chOff x="662221" y="1162696"/>
            <a:chExt cx="5382347" cy="400110"/>
          </a:xfrm>
        </p:grpSpPr>
        <p:sp>
          <p:nvSpPr>
            <p:cNvPr id="30" name="矩形 29">
              <a:extLst>
                <a:ext uri="{FF2B5EF4-FFF2-40B4-BE49-F238E27FC236}">
                  <a16:creationId xmlns:a16="http://schemas.microsoft.com/office/drawing/2014/main" id="{35670F46-ACAC-796B-0997-1171EB7439B6}"/>
                </a:ext>
              </a:extLst>
            </p:cNvPr>
            <p:cNvSpPr/>
            <p:nvPr/>
          </p:nvSpPr>
          <p:spPr>
            <a:xfrm>
              <a:off x="1239475" y="1162696"/>
              <a:ext cx="4805093" cy="400110"/>
            </a:xfrm>
            <a:prstGeom prst="rect">
              <a:avLst/>
            </a:prstGeom>
          </p:spPr>
          <p:txBody>
            <a:bodyPr wrap="square">
              <a:spAutoFit/>
            </a:bodyPr>
            <a:lstStyle/>
            <a:p>
              <a:r>
                <a:rPr lang="en-US" altLang="zh-CN" sz="2000" b="1" dirty="0">
                  <a:solidFill>
                    <a:srgbClr val="701944"/>
                  </a:solidFill>
                </a:rPr>
                <a:t>Reference sources</a:t>
              </a:r>
              <a:endParaRPr lang="zh-CN" altLang="en-US" sz="2000" b="1" dirty="0">
                <a:solidFill>
                  <a:srgbClr val="701944"/>
                </a:solidFill>
              </a:endParaRPr>
            </a:p>
          </p:txBody>
        </p:sp>
        <p:sp>
          <p:nvSpPr>
            <p:cNvPr id="31" name="五边形 30">
              <a:extLst>
                <a:ext uri="{FF2B5EF4-FFF2-40B4-BE49-F238E27FC236}">
                  <a16:creationId xmlns:a16="http://schemas.microsoft.com/office/drawing/2014/main" id="{B7EA8973-D3E4-8A7F-FDEA-DE62F43CBEF8}"/>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燕尾形 31">
              <a:extLst>
                <a:ext uri="{FF2B5EF4-FFF2-40B4-BE49-F238E27FC236}">
                  <a16:creationId xmlns:a16="http://schemas.microsoft.com/office/drawing/2014/main" id="{4107B712-1797-20A8-BD6A-BF3E9DC3A421}"/>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7" name="组合 36">
            <a:extLst>
              <a:ext uri="{FF2B5EF4-FFF2-40B4-BE49-F238E27FC236}">
                <a16:creationId xmlns:a16="http://schemas.microsoft.com/office/drawing/2014/main" id="{389B1C42-D8D2-5F3F-823D-B010515746E8}"/>
              </a:ext>
            </a:extLst>
          </p:cNvPr>
          <p:cNvGrpSpPr/>
          <p:nvPr/>
        </p:nvGrpSpPr>
        <p:grpSpPr>
          <a:xfrm>
            <a:off x="494930" y="3517722"/>
            <a:ext cx="5382347" cy="400110"/>
            <a:chOff x="662221" y="1162696"/>
            <a:chExt cx="5382347" cy="400110"/>
          </a:xfrm>
        </p:grpSpPr>
        <p:sp>
          <p:nvSpPr>
            <p:cNvPr id="38" name="矩形 37">
              <a:extLst>
                <a:ext uri="{FF2B5EF4-FFF2-40B4-BE49-F238E27FC236}">
                  <a16:creationId xmlns:a16="http://schemas.microsoft.com/office/drawing/2014/main" id="{9AC02F28-7583-4D39-9128-5D2DC9C6AE33}"/>
                </a:ext>
              </a:extLst>
            </p:cNvPr>
            <p:cNvSpPr/>
            <p:nvPr/>
          </p:nvSpPr>
          <p:spPr>
            <a:xfrm>
              <a:off x="1239475" y="1162696"/>
              <a:ext cx="4805093" cy="400110"/>
            </a:xfrm>
            <a:prstGeom prst="rect">
              <a:avLst/>
            </a:prstGeom>
          </p:spPr>
          <p:txBody>
            <a:bodyPr wrap="square">
              <a:spAutoFit/>
            </a:bodyPr>
            <a:lstStyle/>
            <a:p>
              <a:r>
                <a:rPr lang="en" altLang="zh-CN" sz="2000" b="1" dirty="0">
                  <a:solidFill>
                    <a:srgbClr val="701944"/>
                  </a:solidFill>
                </a:rPr>
                <a:t>State-of-the-art tools</a:t>
              </a:r>
              <a:endParaRPr lang="zh-CN" altLang="en-US" sz="2000" b="1" dirty="0">
                <a:solidFill>
                  <a:srgbClr val="701944"/>
                </a:solidFill>
              </a:endParaRPr>
            </a:p>
          </p:txBody>
        </p:sp>
        <p:sp>
          <p:nvSpPr>
            <p:cNvPr id="39" name="五边形 38">
              <a:extLst>
                <a:ext uri="{FF2B5EF4-FFF2-40B4-BE49-F238E27FC236}">
                  <a16:creationId xmlns:a16="http://schemas.microsoft.com/office/drawing/2014/main" id="{0E0706C0-9798-41DA-5AB7-4CC17D89362A}"/>
                </a:ext>
              </a:extLst>
            </p:cNvPr>
            <p:cNvSpPr/>
            <p:nvPr/>
          </p:nvSpPr>
          <p:spPr>
            <a:xfrm>
              <a:off x="662221" y="1297450"/>
              <a:ext cx="381119" cy="181497"/>
            </a:xfrm>
            <a:prstGeom prst="homePlate">
              <a:avLst>
                <a:gd name="adj" fmla="val 47313"/>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燕尾形 39">
              <a:extLst>
                <a:ext uri="{FF2B5EF4-FFF2-40B4-BE49-F238E27FC236}">
                  <a16:creationId xmlns:a16="http://schemas.microsoft.com/office/drawing/2014/main" id="{BF74D6D9-B0CE-FE49-FD39-66D1CADD87CE}"/>
                </a:ext>
              </a:extLst>
            </p:cNvPr>
            <p:cNvSpPr/>
            <p:nvPr/>
          </p:nvSpPr>
          <p:spPr>
            <a:xfrm>
              <a:off x="1003234" y="1297449"/>
              <a:ext cx="174768" cy="181498"/>
            </a:xfrm>
            <a:prstGeom prst="chevron">
              <a:avLst/>
            </a:prstGeom>
            <a:solidFill>
              <a:srgbClr val="701944">
                <a:alpha val="60000"/>
              </a:srgbClr>
            </a:solidFill>
            <a:ln>
              <a:solidFill>
                <a:srgbClr val="A97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a:extLst>
              <a:ext uri="{FF2B5EF4-FFF2-40B4-BE49-F238E27FC236}">
                <a16:creationId xmlns:a16="http://schemas.microsoft.com/office/drawing/2014/main" id="{EC133075-DAE1-8A88-E0E5-848CE7F35EF0}"/>
              </a:ext>
            </a:extLst>
          </p:cNvPr>
          <p:cNvSpPr/>
          <p:nvPr/>
        </p:nvSpPr>
        <p:spPr>
          <a:xfrm>
            <a:off x="1105151" y="3956064"/>
            <a:ext cx="4492256" cy="646331"/>
          </a:xfrm>
          <a:prstGeom prst="rect">
            <a:avLst/>
          </a:prstGeom>
        </p:spPr>
        <p:txBody>
          <a:bodyPr wrap="square">
            <a:spAutoFit/>
          </a:bodyPr>
          <a:lstStyle/>
          <a:p>
            <a:pPr marL="285750" indent="-285750">
              <a:buFont typeface="Arial" panose="020B0604020202020204" pitchFamily="34" charset="0"/>
              <a:buChar char="•"/>
            </a:pPr>
            <a:r>
              <a:rPr lang="en-US" altLang="zh-CN" dirty="0" err="1"/>
              <a:t>SourceTracker</a:t>
            </a:r>
            <a:r>
              <a:rPr lang="en-US" altLang="zh-CN" baseline="30000" dirty="0"/>
              <a:t>[1]</a:t>
            </a:r>
            <a:r>
              <a:rPr lang="en-US" altLang="zh-CN" dirty="0"/>
              <a:t> </a:t>
            </a:r>
          </a:p>
          <a:p>
            <a:pPr marL="285750" indent="-285750">
              <a:buFont typeface="Arial" panose="020B0604020202020204" pitchFamily="34" charset="0"/>
              <a:buChar char="•"/>
            </a:pPr>
            <a:r>
              <a:rPr lang="en-US" altLang="zh-CN" dirty="0"/>
              <a:t>FEAST</a:t>
            </a:r>
            <a:r>
              <a:rPr lang="en-US" altLang="zh-CN" baseline="30000" dirty="0"/>
              <a:t>[2]</a:t>
            </a:r>
            <a:endParaRPr lang="zh-CN" altLang="en-US" baseline="30000" dirty="0"/>
          </a:p>
        </p:txBody>
      </p:sp>
      <p:sp>
        <p:nvSpPr>
          <p:cNvPr id="4" name="文本框 3">
            <a:extLst>
              <a:ext uri="{FF2B5EF4-FFF2-40B4-BE49-F238E27FC236}">
                <a16:creationId xmlns:a16="http://schemas.microsoft.com/office/drawing/2014/main" id="{9D8AFBD3-4F10-605B-DDAD-4A1C07EE6EF7}"/>
              </a:ext>
            </a:extLst>
          </p:cNvPr>
          <p:cNvSpPr txBox="1"/>
          <p:nvPr/>
        </p:nvSpPr>
        <p:spPr>
          <a:xfrm>
            <a:off x="532073" y="5386583"/>
            <a:ext cx="7821372" cy="400110"/>
          </a:xfrm>
          <a:prstGeom prst="rect">
            <a:avLst/>
          </a:prstGeom>
          <a:noFill/>
        </p:spPr>
        <p:txBody>
          <a:bodyPr wrap="none" rtlCol="0">
            <a:spAutoFit/>
          </a:bodyPr>
          <a:lstStyle/>
          <a:p>
            <a:r>
              <a:rPr lang="en" altLang="zh-CN" sz="1000" b="0" i="0" dirty="0">
                <a:solidFill>
                  <a:schemeClr val="tx1">
                    <a:lumMod val="50000"/>
                    <a:lumOff val="50000"/>
                  </a:schemeClr>
                </a:solidFill>
                <a:effectLst/>
                <a:latin typeface="Arial" panose="020B0604020202020204" pitchFamily="34" charset="0"/>
              </a:rPr>
              <a:t>[1] Knights, Dan, et al. "Bayesian community-wide culture-independent microbial source tracking." </a:t>
            </a:r>
            <a:r>
              <a:rPr lang="en" altLang="zh-CN" sz="1000" b="0" i="1" dirty="0">
                <a:solidFill>
                  <a:schemeClr val="tx1">
                    <a:lumMod val="50000"/>
                    <a:lumOff val="50000"/>
                  </a:schemeClr>
                </a:solidFill>
                <a:effectLst/>
                <a:latin typeface="Arial" panose="020B0604020202020204" pitchFamily="34" charset="0"/>
              </a:rPr>
              <a:t>Nature methods</a:t>
            </a:r>
            <a:r>
              <a:rPr lang="en" altLang="zh-CN" sz="1000" b="0" i="0" dirty="0">
                <a:solidFill>
                  <a:schemeClr val="tx1">
                    <a:lumMod val="50000"/>
                    <a:lumOff val="50000"/>
                  </a:schemeClr>
                </a:solidFill>
                <a:effectLst/>
                <a:latin typeface="Arial" panose="020B0604020202020204" pitchFamily="34" charset="0"/>
              </a:rPr>
              <a:t> 8.9 (2011): 761-763.</a:t>
            </a:r>
          </a:p>
          <a:p>
            <a:r>
              <a:rPr lang="en" altLang="zh-CN" sz="1000" b="0" i="0" dirty="0">
                <a:solidFill>
                  <a:schemeClr val="tx1">
                    <a:lumMod val="50000"/>
                    <a:lumOff val="50000"/>
                  </a:schemeClr>
                </a:solidFill>
                <a:effectLst/>
                <a:latin typeface="Arial" panose="020B0604020202020204" pitchFamily="34" charset="0"/>
              </a:rPr>
              <a:t>[2] </a:t>
            </a:r>
            <a:r>
              <a:rPr lang="en" altLang="zh-CN" sz="1000" b="0" i="0" dirty="0" err="1">
                <a:solidFill>
                  <a:schemeClr val="tx1">
                    <a:lumMod val="50000"/>
                    <a:lumOff val="50000"/>
                  </a:schemeClr>
                </a:solidFill>
                <a:effectLst/>
                <a:latin typeface="Arial" panose="020B0604020202020204" pitchFamily="34" charset="0"/>
              </a:rPr>
              <a:t>Shenhav</a:t>
            </a:r>
            <a:r>
              <a:rPr lang="en" altLang="zh-CN" sz="1000" b="0" i="0" dirty="0">
                <a:solidFill>
                  <a:schemeClr val="tx1">
                    <a:lumMod val="50000"/>
                    <a:lumOff val="50000"/>
                  </a:schemeClr>
                </a:solidFill>
                <a:effectLst/>
                <a:latin typeface="Arial" panose="020B0604020202020204" pitchFamily="34" charset="0"/>
              </a:rPr>
              <a:t>, </a:t>
            </a:r>
            <a:r>
              <a:rPr lang="en" altLang="zh-CN" sz="1000" b="0" i="0" dirty="0" err="1">
                <a:solidFill>
                  <a:schemeClr val="tx1">
                    <a:lumMod val="50000"/>
                    <a:lumOff val="50000"/>
                  </a:schemeClr>
                </a:solidFill>
                <a:effectLst/>
                <a:latin typeface="Arial" panose="020B0604020202020204" pitchFamily="34" charset="0"/>
              </a:rPr>
              <a:t>Liat</a:t>
            </a:r>
            <a:r>
              <a:rPr lang="en" altLang="zh-CN" sz="1000" b="0" i="0" dirty="0">
                <a:solidFill>
                  <a:schemeClr val="tx1">
                    <a:lumMod val="50000"/>
                    <a:lumOff val="50000"/>
                  </a:schemeClr>
                </a:solidFill>
                <a:effectLst/>
                <a:latin typeface="Arial" panose="020B0604020202020204" pitchFamily="34" charset="0"/>
              </a:rPr>
              <a:t>, et al. "FEAST: fast expectation-maximization for microbial source tracking." </a:t>
            </a:r>
            <a:r>
              <a:rPr lang="en" altLang="zh-CN" sz="1000" b="0" i="1" dirty="0">
                <a:solidFill>
                  <a:schemeClr val="tx1">
                    <a:lumMod val="50000"/>
                    <a:lumOff val="50000"/>
                  </a:schemeClr>
                </a:solidFill>
                <a:effectLst/>
                <a:latin typeface="Arial" panose="020B0604020202020204" pitchFamily="34" charset="0"/>
              </a:rPr>
              <a:t>Nature methods</a:t>
            </a:r>
            <a:r>
              <a:rPr lang="en" altLang="zh-CN" sz="1000" b="0" i="0" dirty="0">
                <a:solidFill>
                  <a:schemeClr val="tx1">
                    <a:lumMod val="50000"/>
                    <a:lumOff val="50000"/>
                  </a:schemeClr>
                </a:solidFill>
                <a:effectLst/>
                <a:latin typeface="Arial" panose="020B0604020202020204" pitchFamily="34" charset="0"/>
              </a:rPr>
              <a:t> 16.7 (2019): 627-632.</a:t>
            </a:r>
            <a:endParaRPr kumimoji="1" lang="zh-CN" altLang="en-US" sz="1000" dirty="0">
              <a:solidFill>
                <a:schemeClr val="tx1">
                  <a:lumMod val="50000"/>
                  <a:lumOff val="50000"/>
                </a:schemeClr>
              </a:solidFill>
            </a:endParaRPr>
          </a:p>
        </p:txBody>
      </p:sp>
      <p:sp>
        <p:nvSpPr>
          <p:cNvPr id="7" name="文本框 6">
            <a:extLst>
              <a:ext uri="{FF2B5EF4-FFF2-40B4-BE49-F238E27FC236}">
                <a16:creationId xmlns:a16="http://schemas.microsoft.com/office/drawing/2014/main" id="{B310047A-213C-7B3B-5FDA-8D8EED494459}"/>
              </a:ext>
            </a:extLst>
          </p:cNvPr>
          <p:cNvSpPr txBox="1"/>
          <p:nvPr/>
        </p:nvSpPr>
        <p:spPr>
          <a:xfrm>
            <a:off x="868918" y="1843105"/>
            <a:ext cx="2775888" cy="1138773"/>
          </a:xfrm>
          <a:prstGeom prst="rect">
            <a:avLst/>
          </a:prstGeom>
          <a:noFill/>
        </p:spPr>
        <p:txBody>
          <a:bodyPr wrap="none" rtlCol="0">
            <a:spAutoFit/>
          </a:bodyPr>
          <a:lstStyle/>
          <a:p>
            <a:pPr marL="285750" indent="-285750">
              <a:buFont typeface="Wingdings" pitchFamily="2" charset="2"/>
              <a:buChar char="Ø"/>
            </a:pPr>
            <a:r>
              <a:rPr lang="en" altLang="zh-CN" sz="1700" dirty="0">
                <a:latin typeface="AdvTT28cd547d.B"/>
              </a:rPr>
              <a:t>Irrelevant sources</a:t>
            </a:r>
          </a:p>
          <a:p>
            <a:pPr marL="285750" indent="-285750">
              <a:buFont typeface="Wingdings" pitchFamily="2" charset="2"/>
              <a:buChar char="Ø"/>
            </a:pPr>
            <a:r>
              <a:rPr lang="en" altLang="zh-CN" sz="1700" dirty="0">
                <a:latin typeface="AdvTT28cd547d.B"/>
              </a:rPr>
              <a:t>Unknown/unseen sources</a:t>
            </a:r>
          </a:p>
          <a:p>
            <a:pPr marL="285750" indent="-285750">
              <a:buFont typeface="Wingdings" pitchFamily="2" charset="2"/>
              <a:buChar char="Ø"/>
            </a:pPr>
            <a:r>
              <a:rPr lang="en" altLang="zh-CN" sz="1700" dirty="0">
                <a:latin typeface="AdvTT28cd547d.B"/>
              </a:rPr>
              <a:t>Similar sources</a:t>
            </a:r>
          </a:p>
          <a:p>
            <a:pPr marL="285750" indent="-285750">
              <a:buFont typeface="Wingdings" pitchFamily="2" charset="2"/>
              <a:buChar char="Ø"/>
            </a:pPr>
            <a:r>
              <a:rPr lang="en" altLang="zh-CN" sz="1700" dirty="0">
                <a:latin typeface="AdvTT28cd547d.B"/>
              </a:rPr>
              <a:t>Sequencing noises</a:t>
            </a:r>
          </a:p>
        </p:txBody>
      </p:sp>
      <p:graphicFrame>
        <p:nvGraphicFramePr>
          <p:cNvPr id="11" name="表格 10">
            <a:extLst>
              <a:ext uri="{FF2B5EF4-FFF2-40B4-BE49-F238E27FC236}">
                <a16:creationId xmlns:a16="http://schemas.microsoft.com/office/drawing/2014/main" id="{7A226D5E-CA72-C4A3-5CEA-D813A24D3C8F}"/>
              </a:ext>
            </a:extLst>
          </p:cNvPr>
          <p:cNvGraphicFramePr>
            <a:graphicFrameLocks noGrp="1"/>
          </p:cNvGraphicFramePr>
          <p:nvPr>
            <p:extLst>
              <p:ext uri="{D42A27DB-BD31-4B8C-83A1-F6EECF244321}">
                <p14:modId xmlns:p14="http://schemas.microsoft.com/office/powerpoint/2010/main" val="1737037867"/>
              </p:ext>
            </p:extLst>
          </p:nvPr>
        </p:nvGraphicFramePr>
        <p:xfrm>
          <a:off x="5808349" y="1913448"/>
          <a:ext cx="1789268" cy="2195104"/>
        </p:xfrm>
        <a:graphic>
          <a:graphicData uri="http://schemas.openxmlformats.org/drawingml/2006/table">
            <a:tbl>
              <a:tblPr bandRow="1">
                <a:tableStyleId>{073A0DAA-6AF3-43AB-8588-CEC1D06C72B9}</a:tableStyleId>
              </a:tblPr>
              <a:tblGrid>
                <a:gridCol w="357089">
                  <a:extLst>
                    <a:ext uri="{9D8B030D-6E8A-4147-A177-3AD203B41FA5}">
                      <a16:colId xmlns:a16="http://schemas.microsoft.com/office/drawing/2014/main" val="1577973341"/>
                    </a:ext>
                  </a:extLst>
                </a:gridCol>
                <a:gridCol w="360912">
                  <a:extLst>
                    <a:ext uri="{9D8B030D-6E8A-4147-A177-3AD203B41FA5}">
                      <a16:colId xmlns:a16="http://schemas.microsoft.com/office/drawing/2014/main" val="1096402725"/>
                    </a:ext>
                  </a:extLst>
                </a:gridCol>
                <a:gridCol w="357089">
                  <a:extLst>
                    <a:ext uri="{9D8B030D-6E8A-4147-A177-3AD203B41FA5}">
                      <a16:colId xmlns:a16="http://schemas.microsoft.com/office/drawing/2014/main" val="1825550186"/>
                    </a:ext>
                  </a:extLst>
                </a:gridCol>
                <a:gridCol w="357089">
                  <a:extLst>
                    <a:ext uri="{9D8B030D-6E8A-4147-A177-3AD203B41FA5}">
                      <a16:colId xmlns:a16="http://schemas.microsoft.com/office/drawing/2014/main" val="4267401713"/>
                    </a:ext>
                  </a:extLst>
                </a:gridCol>
                <a:gridCol w="357089">
                  <a:extLst>
                    <a:ext uri="{9D8B030D-6E8A-4147-A177-3AD203B41FA5}">
                      <a16:colId xmlns:a16="http://schemas.microsoft.com/office/drawing/2014/main" val="3457880275"/>
                    </a:ext>
                  </a:extLst>
                </a:gridCol>
              </a:tblGrid>
              <a:tr h="274388">
                <a:tc>
                  <a:txBody>
                    <a:bodyPr/>
                    <a:lstStyle/>
                    <a:p>
                      <a:pPr algn="ctr"/>
                      <a:r>
                        <a:rPr lang="en-US" altLang="zh-CN" sz="1200" dirty="0">
                          <a:latin typeface="Times New Roman" panose="02020603050405020304" pitchFamily="18" charset="0"/>
                          <a:cs typeface="Times New Roman" panose="02020603050405020304" pitchFamily="18" charset="0"/>
                        </a:rPr>
                        <a:t>10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6605931"/>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29</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134819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45</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10843228"/>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0875046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17</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57</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05173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78</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65037766"/>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22</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195967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7407432"/>
                  </a:ext>
                </a:extLst>
              </a:tr>
            </a:tbl>
          </a:graphicData>
        </a:graphic>
      </p:graphicFrame>
      <p:pic>
        <p:nvPicPr>
          <p:cNvPr id="12" name="图片 11">
            <a:extLst>
              <a:ext uri="{FF2B5EF4-FFF2-40B4-BE49-F238E27FC236}">
                <a16:creationId xmlns:a16="http://schemas.microsoft.com/office/drawing/2014/main" id="{C63D9395-338F-AD8A-12EE-335282C1CD75}"/>
              </a:ext>
            </a:extLst>
          </p:cNvPr>
          <p:cNvPicPr>
            <a:picLocks noChangeAspect="1"/>
          </p:cNvPicPr>
          <p:nvPr/>
        </p:nvPicPr>
        <p:blipFill>
          <a:blip r:embed="rId4"/>
          <a:stretch>
            <a:fillRect/>
          </a:stretch>
        </p:blipFill>
        <p:spPr>
          <a:xfrm flipH="1" flipV="1">
            <a:off x="5505346" y="1907786"/>
            <a:ext cx="272522" cy="254015"/>
          </a:xfrm>
          <a:prstGeom prst="rect">
            <a:avLst/>
          </a:prstGeom>
        </p:spPr>
      </p:pic>
      <p:pic>
        <p:nvPicPr>
          <p:cNvPr id="13" name="图片 12">
            <a:extLst>
              <a:ext uri="{FF2B5EF4-FFF2-40B4-BE49-F238E27FC236}">
                <a16:creationId xmlns:a16="http://schemas.microsoft.com/office/drawing/2014/main" id="{6FCF3E8B-7302-58F1-47B9-72A1C576F17C}"/>
              </a:ext>
            </a:extLst>
          </p:cNvPr>
          <p:cNvPicPr>
            <a:picLocks noChangeAspect="1"/>
          </p:cNvPicPr>
          <p:nvPr/>
        </p:nvPicPr>
        <p:blipFill>
          <a:blip r:embed="rId5"/>
          <a:stretch>
            <a:fillRect/>
          </a:stretch>
        </p:blipFill>
        <p:spPr>
          <a:xfrm flipH="1" flipV="1">
            <a:off x="5540109" y="2151115"/>
            <a:ext cx="260198" cy="286093"/>
          </a:xfrm>
          <a:prstGeom prst="rect">
            <a:avLst/>
          </a:prstGeom>
        </p:spPr>
      </p:pic>
      <p:pic>
        <p:nvPicPr>
          <p:cNvPr id="14" name="图片 13">
            <a:extLst>
              <a:ext uri="{FF2B5EF4-FFF2-40B4-BE49-F238E27FC236}">
                <a16:creationId xmlns:a16="http://schemas.microsoft.com/office/drawing/2014/main" id="{8A945953-B03F-C06E-899D-F0C0FC039D4C}"/>
              </a:ext>
            </a:extLst>
          </p:cNvPr>
          <p:cNvPicPr>
            <a:picLocks noChangeAspect="1"/>
          </p:cNvPicPr>
          <p:nvPr/>
        </p:nvPicPr>
        <p:blipFill>
          <a:blip r:embed="rId6"/>
          <a:stretch>
            <a:fillRect/>
          </a:stretch>
        </p:blipFill>
        <p:spPr>
          <a:xfrm flipH="1" flipV="1">
            <a:off x="5487013" y="2422017"/>
            <a:ext cx="284120" cy="311852"/>
          </a:xfrm>
          <a:prstGeom prst="rect">
            <a:avLst/>
          </a:prstGeom>
        </p:spPr>
      </p:pic>
      <p:pic>
        <p:nvPicPr>
          <p:cNvPr id="15" name="图片 14">
            <a:extLst>
              <a:ext uri="{FF2B5EF4-FFF2-40B4-BE49-F238E27FC236}">
                <a16:creationId xmlns:a16="http://schemas.microsoft.com/office/drawing/2014/main" id="{8091E1E0-F36D-AB2E-D824-B21C247D9A03}"/>
              </a:ext>
            </a:extLst>
          </p:cNvPr>
          <p:cNvPicPr>
            <a:picLocks noChangeAspect="1"/>
          </p:cNvPicPr>
          <p:nvPr/>
        </p:nvPicPr>
        <p:blipFill>
          <a:blip r:embed="rId7"/>
          <a:stretch>
            <a:fillRect/>
          </a:stretch>
        </p:blipFill>
        <p:spPr>
          <a:xfrm>
            <a:off x="5504511" y="3306669"/>
            <a:ext cx="289251" cy="268214"/>
          </a:xfrm>
          <a:prstGeom prst="rect">
            <a:avLst/>
          </a:prstGeom>
        </p:spPr>
      </p:pic>
      <p:pic>
        <p:nvPicPr>
          <p:cNvPr id="17" name="图片 16">
            <a:extLst>
              <a:ext uri="{FF2B5EF4-FFF2-40B4-BE49-F238E27FC236}">
                <a16:creationId xmlns:a16="http://schemas.microsoft.com/office/drawing/2014/main" id="{0F1ECB75-4E93-FE52-F186-0562B97420EA}"/>
              </a:ext>
            </a:extLst>
          </p:cNvPr>
          <p:cNvPicPr>
            <a:picLocks noChangeAspect="1"/>
          </p:cNvPicPr>
          <p:nvPr/>
        </p:nvPicPr>
        <p:blipFill>
          <a:blip r:embed="rId8"/>
          <a:stretch>
            <a:fillRect/>
          </a:stretch>
        </p:blipFill>
        <p:spPr>
          <a:xfrm>
            <a:off x="5526457" y="3597717"/>
            <a:ext cx="230298" cy="197621"/>
          </a:xfrm>
          <a:prstGeom prst="rect">
            <a:avLst/>
          </a:prstGeom>
        </p:spPr>
      </p:pic>
      <p:pic>
        <p:nvPicPr>
          <p:cNvPr id="18" name="图片 17">
            <a:extLst>
              <a:ext uri="{FF2B5EF4-FFF2-40B4-BE49-F238E27FC236}">
                <a16:creationId xmlns:a16="http://schemas.microsoft.com/office/drawing/2014/main" id="{44EACE99-245B-3C65-B5F5-E24C9E8D8270}"/>
              </a:ext>
            </a:extLst>
          </p:cNvPr>
          <p:cNvPicPr>
            <a:picLocks noChangeAspect="1"/>
          </p:cNvPicPr>
          <p:nvPr/>
        </p:nvPicPr>
        <p:blipFill>
          <a:blip r:embed="rId9"/>
          <a:stretch>
            <a:fillRect/>
          </a:stretch>
        </p:blipFill>
        <p:spPr>
          <a:xfrm>
            <a:off x="5505621" y="3015084"/>
            <a:ext cx="284120" cy="282941"/>
          </a:xfrm>
          <a:prstGeom prst="rect">
            <a:avLst/>
          </a:prstGeom>
        </p:spPr>
      </p:pic>
      <p:sp>
        <p:nvSpPr>
          <p:cNvPr id="20" name="文本框 19">
            <a:extLst>
              <a:ext uri="{FF2B5EF4-FFF2-40B4-BE49-F238E27FC236}">
                <a16:creationId xmlns:a16="http://schemas.microsoft.com/office/drawing/2014/main" id="{2F2FBC87-4159-64D4-6EB7-6544CA504F59}"/>
              </a:ext>
            </a:extLst>
          </p:cNvPr>
          <p:cNvSpPr txBox="1"/>
          <p:nvPr/>
        </p:nvSpPr>
        <p:spPr>
          <a:xfrm>
            <a:off x="5511205" y="3826741"/>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9FC04C73-B531-CBCD-5131-3C4BEADE10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6925536" y="1658826"/>
            <a:ext cx="277384" cy="220529"/>
          </a:xfrm>
          <a:prstGeom prst="rect">
            <a:avLst/>
          </a:prstGeom>
        </p:spPr>
      </p:pic>
      <p:pic>
        <p:nvPicPr>
          <p:cNvPr id="22" name="图片 21">
            <a:extLst>
              <a:ext uri="{FF2B5EF4-FFF2-40B4-BE49-F238E27FC236}">
                <a16:creationId xmlns:a16="http://schemas.microsoft.com/office/drawing/2014/main" id="{44188684-ACAD-89DD-4899-0E87D11C1C2D}"/>
              </a:ext>
            </a:extLst>
          </p:cNvPr>
          <p:cNvPicPr>
            <a:picLocks noChangeAspect="1"/>
          </p:cNvPicPr>
          <p:nvPr/>
        </p:nvPicPr>
        <p:blipFill>
          <a:blip r:embed="rId12"/>
          <a:stretch>
            <a:fillRect/>
          </a:stretch>
        </p:blipFill>
        <p:spPr>
          <a:xfrm>
            <a:off x="6262478" y="1619581"/>
            <a:ext cx="220362" cy="260587"/>
          </a:xfrm>
          <a:prstGeom prst="rect">
            <a:avLst/>
          </a:prstGeom>
        </p:spPr>
      </p:pic>
      <p:pic>
        <p:nvPicPr>
          <p:cNvPr id="23" name="图片 22">
            <a:extLst>
              <a:ext uri="{FF2B5EF4-FFF2-40B4-BE49-F238E27FC236}">
                <a16:creationId xmlns:a16="http://schemas.microsoft.com/office/drawing/2014/main" id="{65199805-D742-6460-DDA6-262CA1870DB7}"/>
              </a:ext>
            </a:extLst>
          </p:cNvPr>
          <p:cNvPicPr>
            <a:picLocks noChangeAspect="1"/>
          </p:cNvPicPr>
          <p:nvPr/>
        </p:nvPicPr>
        <p:blipFill>
          <a:blip r:embed="rId13"/>
          <a:stretch>
            <a:fillRect/>
          </a:stretch>
        </p:blipFill>
        <p:spPr>
          <a:xfrm>
            <a:off x="5500615" y="2730894"/>
            <a:ext cx="289126" cy="268214"/>
          </a:xfrm>
          <a:prstGeom prst="rect">
            <a:avLst/>
          </a:prstGeom>
        </p:spPr>
      </p:pic>
      <p:sp>
        <p:nvSpPr>
          <p:cNvPr id="24" name="文本框 23">
            <a:extLst>
              <a:ext uri="{FF2B5EF4-FFF2-40B4-BE49-F238E27FC236}">
                <a16:creationId xmlns:a16="http://schemas.microsoft.com/office/drawing/2014/main" id="{DC470F3C-158A-BA6C-961E-921A09F1B70D}"/>
              </a:ext>
            </a:extLst>
          </p:cNvPr>
          <p:cNvSpPr txBox="1"/>
          <p:nvPr/>
        </p:nvSpPr>
        <p:spPr>
          <a:xfrm>
            <a:off x="7217999" y="1582846"/>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25" name="图片 24" descr="桌子上的凳子&#10;&#10;低可信度描述已自动生成">
            <a:extLst>
              <a:ext uri="{FF2B5EF4-FFF2-40B4-BE49-F238E27FC236}">
                <a16:creationId xmlns:a16="http://schemas.microsoft.com/office/drawing/2014/main" id="{A2AE84EA-C260-E7D2-26A8-99799752ED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22351" y="1650054"/>
            <a:ext cx="220529" cy="220529"/>
          </a:xfrm>
          <a:prstGeom prst="rect">
            <a:avLst/>
          </a:prstGeom>
        </p:spPr>
      </p:pic>
      <p:sp>
        <p:nvSpPr>
          <p:cNvPr id="26" name="文本框 25">
            <a:extLst>
              <a:ext uri="{FF2B5EF4-FFF2-40B4-BE49-F238E27FC236}">
                <a16:creationId xmlns:a16="http://schemas.microsoft.com/office/drawing/2014/main" id="{9F923388-0A6E-6473-9C55-B2EA922B4C11}"/>
              </a:ext>
            </a:extLst>
          </p:cNvPr>
          <p:cNvSpPr txBox="1"/>
          <p:nvPr/>
        </p:nvSpPr>
        <p:spPr>
          <a:xfrm>
            <a:off x="5367424" y="1277027"/>
            <a:ext cx="2509854"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Potential (reference) sources</a:t>
            </a:r>
            <a:endParaRPr kumimoji="1" lang="zh-CN" altLang="en-US" sz="1500" b="1" dirty="0">
              <a:latin typeface="Times New Roman" panose="02020603050405020304" pitchFamily="18" charset="0"/>
              <a:cs typeface="Times New Roman" panose="02020603050405020304" pitchFamily="18" charset="0"/>
            </a:endParaRPr>
          </a:p>
        </p:txBody>
      </p:sp>
      <p:pic>
        <p:nvPicPr>
          <p:cNvPr id="27" name="图片 26" descr="图标&#10;&#10;描述已自动生成">
            <a:extLst>
              <a:ext uri="{FF2B5EF4-FFF2-40B4-BE49-F238E27FC236}">
                <a16:creationId xmlns:a16="http://schemas.microsoft.com/office/drawing/2014/main" id="{72621627-203A-CBDB-27E8-3B02CC61F3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46302" y="1560940"/>
            <a:ext cx="239373" cy="306889"/>
          </a:xfrm>
          <a:prstGeom prst="rect">
            <a:avLst/>
          </a:prstGeom>
        </p:spPr>
      </p:pic>
      <p:grpSp>
        <p:nvGrpSpPr>
          <p:cNvPr id="43" name="组合 42">
            <a:extLst>
              <a:ext uri="{FF2B5EF4-FFF2-40B4-BE49-F238E27FC236}">
                <a16:creationId xmlns:a16="http://schemas.microsoft.com/office/drawing/2014/main" id="{729228BD-4350-C511-CCAA-3B5E816044E5}"/>
              </a:ext>
            </a:extLst>
          </p:cNvPr>
          <p:cNvGrpSpPr/>
          <p:nvPr/>
        </p:nvGrpSpPr>
        <p:grpSpPr>
          <a:xfrm>
            <a:off x="8574490" y="2176091"/>
            <a:ext cx="1535654" cy="1336793"/>
            <a:chOff x="10264166" y="3143667"/>
            <a:chExt cx="1535654" cy="1336793"/>
          </a:xfrm>
        </p:grpSpPr>
        <p:pic>
          <p:nvPicPr>
            <p:cNvPr id="44" name="图片 43">
              <a:extLst>
                <a:ext uri="{FF2B5EF4-FFF2-40B4-BE49-F238E27FC236}">
                  <a16:creationId xmlns:a16="http://schemas.microsoft.com/office/drawing/2014/main" id="{96E04B7C-3FCF-3675-FCC4-548EACEDED30}"/>
                </a:ext>
              </a:extLst>
            </p:cNvPr>
            <p:cNvPicPr>
              <a:picLocks noChangeAspect="1"/>
            </p:cNvPicPr>
            <p:nvPr/>
          </p:nvPicPr>
          <p:blipFill>
            <a:blip r:embed="rId16"/>
            <a:stretch>
              <a:fillRect/>
            </a:stretch>
          </p:blipFill>
          <p:spPr>
            <a:xfrm>
              <a:off x="10264166" y="3143667"/>
              <a:ext cx="1535654" cy="1336793"/>
            </a:xfrm>
            <a:prstGeom prst="rect">
              <a:avLst/>
            </a:prstGeom>
          </p:spPr>
        </p:pic>
        <p:pic>
          <p:nvPicPr>
            <p:cNvPr id="45" name="图片 44">
              <a:extLst>
                <a:ext uri="{FF2B5EF4-FFF2-40B4-BE49-F238E27FC236}">
                  <a16:creationId xmlns:a16="http://schemas.microsoft.com/office/drawing/2014/main" id="{C08495F0-B166-03DC-AE5C-114CFCC52BA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10616979" y="3293708"/>
              <a:ext cx="479666" cy="381350"/>
            </a:xfrm>
            <a:prstGeom prst="rect">
              <a:avLst/>
            </a:prstGeom>
          </p:spPr>
        </p:pic>
        <p:pic>
          <p:nvPicPr>
            <p:cNvPr id="46" name="图片 45" descr="桌子上的凳子&#10;&#10;低可信度描述已自动生成">
              <a:extLst>
                <a:ext uri="{FF2B5EF4-FFF2-40B4-BE49-F238E27FC236}">
                  <a16:creationId xmlns:a16="http://schemas.microsoft.com/office/drawing/2014/main" id="{5F7C0FE7-4293-8D3B-59F3-7DDABBDC88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91956" y="3724127"/>
              <a:ext cx="285723" cy="285723"/>
            </a:xfrm>
            <a:prstGeom prst="rect">
              <a:avLst/>
            </a:prstGeom>
          </p:spPr>
        </p:pic>
        <p:pic>
          <p:nvPicPr>
            <p:cNvPr id="47" name="图片 46" descr="图标&#10;&#10;描述已自动生成">
              <a:extLst>
                <a:ext uri="{FF2B5EF4-FFF2-40B4-BE49-F238E27FC236}">
                  <a16:creationId xmlns:a16="http://schemas.microsoft.com/office/drawing/2014/main" id="{BAD20B10-9D53-7000-3122-0D0259AF6F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08166" y="3516435"/>
              <a:ext cx="141765" cy="181751"/>
            </a:xfrm>
            <a:prstGeom prst="rect">
              <a:avLst/>
            </a:prstGeom>
          </p:spPr>
        </p:pic>
        <p:pic>
          <p:nvPicPr>
            <p:cNvPr id="48" name="图片 47" descr="图标&#10;&#10;描述已自动生成">
              <a:extLst>
                <a:ext uri="{FF2B5EF4-FFF2-40B4-BE49-F238E27FC236}">
                  <a16:creationId xmlns:a16="http://schemas.microsoft.com/office/drawing/2014/main" id="{F0AC7E3F-22EF-5D8F-4D0D-A080D550B7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0728585" y="4031627"/>
              <a:ext cx="251286" cy="294876"/>
            </a:xfrm>
            <a:prstGeom prst="rect">
              <a:avLst/>
            </a:prstGeom>
          </p:spPr>
        </p:pic>
        <p:sp>
          <p:nvSpPr>
            <p:cNvPr id="49" name="文本框 48">
              <a:extLst>
                <a:ext uri="{FF2B5EF4-FFF2-40B4-BE49-F238E27FC236}">
                  <a16:creationId xmlns:a16="http://schemas.microsoft.com/office/drawing/2014/main" id="{C1AC1D47-2418-0AD8-6548-64F64B91454F}"/>
                </a:ext>
              </a:extLst>
            </p:cNvPr>
            <p:cNvSpPr txBox="1"/>
            <p:nvPr/>
          </p:nvSpPr>
          <p:spPr>
            <a:xfrm>
              <a:off x="11204284" y="3581141"/>
              <a:ext cx="26161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89908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5103690" y="2722697"/>
            <a:ext cx="1893147" cy="707886"/>
          </a:xfrm>
          <a:prstGeom prst="rect">
            <a:avLst/>
          </a:prstGeom>
          <a:noFill/>
        </p:spPr>
        <p:txBody>
          <a:bodyPr wrap="none" rtlCol="0">
            <a:spAutoFit/>
          </a:bodyPr>
          <a:lstStyle/>
          <a:p>
            <a:r>
              <a:rPr lang="en-US" altLang="zh-CN" sz="4000" b="1" dirty="0">
                <a:solidFill>
                  <a:schemeClr val="bg1"/>
                </a:solidFill>
              </a:rPr>
              <a:t>Method</a:t>
            </a:r>
            <a:endParaRPr lang="zh-CN" altLang="en-US" sz="4000" b="1" dirty="0">
              <a:solidFill>
                <a:schemeClr val="bg1"/>
              </a:solidFill>
            </a:endParaRPr>
          </a:p>
        </p:txBody>
      </p:sp>
    </p:spTree>
    <p:extLst>
      <p:ext uri="{BB962C8B-B14F-4D97-AF65-F5344CB8AC3E}">
        <p14:creationId xmlns:p14="http://schemas.microsoft.com/office/powerpoint/2010/main" val="42270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Non-negative Matrix Factorization (NMF)</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7</a:t>
            </a:fld>
            <a:endParaRPr lang="zh-CN" altLang="en-US"/>
          </a:p>
        </p:txBody>
      </p:sp>
      <p:sp>
        <p:nvSpPr>
          <p:cNvPr id="68" name="圆角矩形 67">
            <a:extLst>
              <a:ext uri="{FF2B5EF4-FFF2-40B4-BE49-F238E27FC236}">
                <a16:creationId xmlns:a16="http://schemas.microsoft.com/office/drawing/2014/main" id="{B6A7A5FD-7E57-02FF-C074-1975B62CEB1C}"/>
              </a:ext>
            </a:extLst>
          </p:cNvPr>
          <p:cNvSpPr/>
          <p:nvPr/>
        </p:nvSpPr>
        <p:spPr>
          <a:xfrm>
            <a:off x="5376330" y="1702827"/>
            <a:ext cx="4993310" cy="3562584"/>
          </a:xfrm>
          <a:prstGeom prst="roundRect">
            <a:avLst>
              <a:gd name="adj" fmla="val 15287"/>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69" name="表格 2">
            <a:extLst>
              <a:ext uri="{FF2B5EF4-FFF2-40B4-BE49-F238E27FC236}">
                <a16:creationId xmlns:a16="http://schemas.microsoft.com/office/drawing/2014/main" id="{45ACF82C-E61A-A9A7-7794-D411F8E4660F}"/>
              </a:ext>
            </a:extLst>
          </p:cNvPr>
          <p:cNvGraphicFramePr>
            <a:graphicFrameLocks noGrp="1"/>
          </p:cNvGraphicFramePr>
          <p:nvPr>
            <p:extLst>
              <p:ext uri="{D42A27DB-BD31-4B8C-83A1-F6EECF244321}">
                <p14:modId xmlns:p14="http://schemas.microsoft.com/office/powerpoint/2010/main" val="1579267125"/>
              </p:ext>
            </p:extLst>
          </p:nvPr>
        </p:nvGraphicFramePr>
        <p:xfrm>
          <a:off x="7365440" y="2409530"/>
          <a:ext cx="1620000" cy="2195104"/>
        </p:xfrm>
        <a:graphic>
          <a:graphicData uri="http://schemas.openxmlformats.org/drawingml/2006/table">
            <a:tbl>
              <a:tblPr bandRow="1">
                <a:tableStyleId>{073A0DAA-6AF3-43AB-8588-CEC1D06C72B9}</a:tableStyleId>
              </a:tblPr>
              <a:tblGrid>
                <a:gridCol w="269519">
                  <a:extLst>
                    <a:ext uri="{9D8B030D-6E8A-4147-A177-3AD203B41FA5}">
                      <a16:colId xmlns:a16="http://schemas.microsoft.com/office/drawing/2014/main" val="1577973341"/>
                    </a:ext>
                  </a:extLst>
                </a:gridCol>
                <a:gridCol w="272405">
                  <a:extLst>
                    <a:ext uri="{9D8B030D-6E8A-4147-A177-3AD203B41FA5}">
                      <a16:colId xmlns:a16="http://schemas.microsoft.com/office/drawing/2014/main" val="1096402725"/>
                    </a:ext>
                  </a:extLst>
                </a:gridCol>
                <a:gridCol w="269519">
                  <a:extLst>
                    <a:ext uri="{9D8B030D-6E8A-4147-A177-3AD203B41FA5}">
                      <a16:colId xmlns:a16="http://schemas.microsoft.com/office/drawing/2014/main" val="1825550186"/>
                    </a:ext>
                  </a:extLst>
                </a:gridCol>
                <a:gridCol w="269519">
                  <a:extLst>
                    <a:ext uri="{9D8B030D-6E8A-4147-A177-3AD203B41FA5}">
                      <a16:colId xmlns:a16="http://schemas.microsoft.com/office/drawing/2014/main" val="4267401713"/>
                    </a:ext>
                  </a:extLst>
                </a:gridCol>
                <a:gridCol w="269519">
                  <a:extLst>
                    <a:ext uri="{9D8B030D-6E8A-4147-A177-3AD203B41FA5}">
                      <a16:colId xmlns:a16="http://schemas.microsoft.com/office/drawing/2014/main" val="3457880275"/>
                    </a:ext>
                  </a:extLst>
                </a:gridCol>
                <a:gridCol w="269519">
                  <a:extLst>
                    <a:ext uri="{9D8B030D-6E8A-4147-A177-3AD203B41FA5}">
                      <a16:colId xmlns:a16="http://schemas.microsoft.com/office/drawing/2014/main" val="4179577930"/>
                    </a:ext>
                  </a:extLst>
                </a:gridCol>
              </a:tblGrid>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76605931"/>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134819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10843228"/>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0875046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405173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65037766"/>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195967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67407432"/>
                  </a:ext>
                </a:extLst>
              </a:tr>
            </a:tbl>
          </a:graphicData>
        </a:graphic>
      </p:graphicFrame>
      <p:graphicFrame>
        <p:nvGraphicFramePr>
          <p:cNvPr id="70" name="表格 69">
            <a:extLst>
              <a:ext uri="{FF2B5EF4-FFF2-40B4-BE49-F238E27FC236}">
                <a16:creationId xmlns:a16="http://schemas.microsoft.com/office/drawing/2014/main" id="{1263ACD9-B782-08E2-3F67-C1CF6BA8FC35}"/>
              </a:ext>
            </a:extLst>
          </p:cNvPr>
          <p:cNvGraphicFramePr>
            <a:graphicFrameLocks noGrp="1"/>
          </p:cNvGraphicFramePr>
          <p:nvPr>
            <p:extLst>
              <p:ext uri="{D42A27DB-BD31-4B8C-83A1-F6EECF244321}">
                <p14:modId xmlns:p14="http://schemas.microsoft.com/office/powerpoint/2010/main" val="2217245637"/>
              </p:ext>
            </p:extLst>
          </p:nvPr>
        </p:nvGraphicFramePr>
        <p:xfrm>
          <a:off x="9782145" y="2771788"/>
          <a:ext cx="372904" cy="1573926"/>
        </p:xfrm>
        <a:graphic>
          <a:graphicData uri="http://schemas.openxmlformats.org/drawingml/2006/table">
            <a:tbl>
              <a:tblPr bandRow="1">
                <a:tableStyleId>{91EBBBCC-DAD2-459C-BE2E-F6DE35CF9A28}</a:tableStyleId>
              </a:tblPr>
              <a:tblGrid>
                <a:gridCol w="372904">
                  <a:extLst>
                    <a:ext uri="{9D8B030D-6E8A-4147-A177-3AD203B41FA5}">
                      <a16:colId xmlns:a16="http://schemas.microsoft.com/office/drawing/2014/main" val="1577973341"/>
                    </a:ext>
                  </a:extLst>
                </a:gridCol>
              </a:tblGrid>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76605931"/>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213481979"/>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110843228"/>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0875046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8405173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22644455"/>
                  </a:ext>
                </a:extLst>
              </a:tr>
            </a:tbl>
          </a:graphicData>
        </a:graphic>
      </p:graphicFrame>
      <p:graphicFrame>
        <p:nvGraphicFramePr>
          <p:cNvPr id="71" name="表格 2">
            <a:extLst>
              <a:ext uri="{FF2B5EF4-FFF2-40B4-BE49-F238E27FC236}">
                <a16:creationId xmlns:a16="http://schemas.microsoft.com/office/drawing/2014/main" id="{FB84E91A-187F-3F7C-0555-F57002C4095F}"/>
              </a:ext>
            </a:extLst>
          </p:cNvPr>
          <p:cNvGraphicFramePr>
            <a:graphicFrameLocks noGrp="1"/>
          </p:cNvGraphicFramePr>
          <p:nvPr>
            <p:extLst>
              <p:ext uri="{D42A27DB-BD31-4B8C-83A1-F6EECF244321}">
                <p14:modId xmlns:p14="http://schemas.microsoft.com/office/powerpoint/2010/main" val="622159466"/>
              </p:ext>
            </p:extLst>
          </p:nvPr>
        </p:nvGraphicFramePr>
        <p:xfrm>
          <a:off x="5875809" y="2422976"/>
          <a:ext cx="346025" cy="2194560"/>
        </p:xfrm>
        <a:graphic>
          <a:graphicData uri="http://schemas.openxmlformats.org/drawingml/2006/table">
            <a:tbl>
              <a:tblPr bandRow="1">
                <a:tableStyleId>{93296810-A885-4BE3-A3E7-6D5BEEA58F35}</a:tableStyleId>
              </a:tblPr>
              <a:tblGrid>
                <a:gridCol w="346025">
                  <a:extLst>
                    <a:ext uri="{9D8B030D-6E8A-4147-A177-3AD203B41FA5}">
                      <a16:colId xmlns:a16="http://schemas.microsoft.com/office/drawing/2014/main" val="1577973341"/>
                    </a:ext>
                  </a:extLst>
                </a:gridCol>
              </a:tblGrid>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0.3</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1076605931"/>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0.1</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2134819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110843228"/>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60875046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38405173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865037766"/>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9195967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767407432"/>
                  </a:ext>
                </a:extLst>
              </a:tr>
            </a:tbl>
          </a:graphicData>
        </a:graphic>
      </p:graphicFrame>
      <p:pic>
        <p:nvPicPr>
          <p:cNvPr id="72" name="图片 71">
            <a:extLst>
              <a:ext uri="{FF2B5EF4-FFF2-40B4-BE49-F238E27FC236}">
                <a16:creationId xmlns:a16="http://schemas.microsoft.com/office/drawing/2014/main" id="{08122B3B-3C4A-5AE5-4826-69E55C09BF88}"/>
              </a:ext>
            </a:extLst>
          </p:cNvPr>
          <p:cNvPicPr>
            <a:picLocks noChangeAspect="1"/>
          </p:cNvPicPr>
          <p:nvPr/>
        </p:nvPicPr>
        <p:blipFill>
          <a:blip r:embed="rId4"/>
          <a:stretch>
            <a:fillRect/>
          </a:stretch>
        </p:blipFill>
        <p:spPr>
          <a:xfrm flipH="1" flipV="1">
            <a:off x="7062438" y="2409530"/>
            <a:ext cx="272522" cy="254015"/>
          </a:xfrm>
          <a:prstGeom prst="rect">
            <a:avLst/>
          </a:prstGeom>
        </p:spPr>
      </p:pic>
      <p:pic>
        <p:nvPicPr>
          <p:cNvPr id="73" name="图片 72">
            <a:extLst>
              <a:ext uri="{FF2B5EF4-FFF2-40B4-BE49-F238E27FC236}">
                <a16:creationId xmlns:a16="http://schemas.microsoft.com/office/drawing/2014/main" id="{377D68C3-B2A8-1896-1E24-04DEF6525A14}"/>
              </a:ext>
            </a:extLst>
          </p:cNvPr>
          <p:cNvPicPr>
            <a:picLocks noChangeAspect="1"/>
          </p:cNvPicPr>
          <p:nvPr/>
        </p:nvPicPr>
        <p:blipFill>
          <a:blip r:embed="rId5"/>
          <a:stretch>
            <a:fillRect/>
          </a:stretch>
        </p:blipFill>
        <p:spPr>
          <a:xfrm flipH="1" flipV="1">
            <a:off x="7097201" y="2652859"/>
            <a:ext cx="260198" cy="286093"/>
          </a:xfrm>
          <a:prstGeom prst="rect">
            <a:avLst/>
          </a:prstGeom>
        </p:spPr>
      </p:pic>
      <p:pic>
        <p:nvPicPr>
          <p:cNvPr id="74" name="图片 73">
            <a:extLst>
              <a:ext uri="{FF2B5EF4-FFF2-40B4-BE49-F238E27FC236}">
                <a16:creationId xmlns:a16="http://schemas.microsoft.com/office/drawing/2014/main" id="{0C20D07A-75D8-E11A-BB5C-E8ED65075D5E}"/>
              </a:ext>
            </a:extLst>
          </p:cNvPr>
          <p:cNvPicPr>
            <a:picLocks noChangeAspect="1"/>
          </p:cNvPicPr>
          <p:nvPr/>
        </p:nvPicPr>
        <p:blipFill>
          <a:blip r:embed="rId6"/>
          <a:stretch>
            <a:fillRect/>
          </a:stretch>
        </p:blipFill>
        <p:spPr>
          <a:xfrm flipH="1" flipV="1">
            <a:off x="7044105" y="2918098"/>
            <a:ext cx="284120" cy="311852"/>
          </a:xfrm>
          <a:prstGeom prst="rect">
            <a:avLst/>
          </a:prstGeom>
        </p:spPr>
      </p:pic>
      <p:pic>
        <p:nvPicPr>
          <p:cNvPr id="75" name="图片 74">
            <a:extLst>
              <a:ext uri="{FF2B5EF4-FFF2-40B4-BE49-F238E27FC236}">
                <a16:creationId xmlns:a16="http://schemas.microsoft.com/office/drawing/2014/main" id="{3CB9706B-183E-0F13-043A-3AC91A427AE1}"/>
              </a:ext>
            </a:extLst>
          </p:cNvPr>
          <p:cNvPicPr>
            <a:picLocks noChangeAspect="1"/>
          </p:cNvPicPr>
          <p:nvPr/>
        </p:nvPicPr>
        <p:blipFill>
          <a:blip r:embed="rId7"/>
          <a:stretch>
            <a:fillRect/>
          </a:stretch>
        </p:blipFill>
        <p:spPr>
          <a:xfrm>
            <a:off x="7061602" y="3802750"/>
            <a:ext cx="289251" cy="268214"/>
          </a:xfrm>
          <a:prstGeom prst="rect">
            <a:avLst/>
          </a:prstGeom>
        </p:spPr>
      </p:pic>
      <p:pic>
        <p:nvPicPr>
          <p:cNvPr id="76" name="图片 75">
            <a:extLst>
              <a:ext uri="{FF2B5EF4-FFF2-40B4-BE49-F238E27FC236}">
                <a16:creationId xmlns:a16="http://schemas.microsoft.com/office/drawing/2014/main" id="{ED799EAE-FFDC-8738-2647-13C412ABDE07}"/>
              </a:ext>
            </a:extLst>
          </p:cNvPr>
          <p:cNvPicPr>
            <a:picLocks noChangeAspect="1"/>
          </p:cNvPicPr>
          <p:nvPr/>
        </p:nvPicPr>
        <p:blipFill>
          <a:blip r:embed="rId8"/>
          <a:stretch>
            <a:fillRect/>
          </a:stretch>
        </p:blipFill>
        <p:spPr>
          <a:xfrm>
            <a:off x="7083549" y="4093799"/>
            <a:ext cx="230298" cy="197621"/>
          </a:xfrm>
          <a:prstGeom prst="rect">
            <a:avLst/>
          </a:prstGeom>
        </p:spPr>
      </p:pic>
      <p:pic>
        <p:nvPicPr>
          <p:cNvPr id="77" name="图片 76">
            <a:extLst>
              <a:ext uri="{FF2B5EF4-FFF2-40B4-BE49-F238E27FC236}">
                <a16:creationId xmlns:a16="http://schemas.microsoft.com/office/drawing/2014/main" id="{395AAA45-5F6A-8246-3E00-88C0791A0183}"/>
              </a:ext>
            </a:extLst>
          </p:cNvPr>
          <p:cNvPicPr>
            <a:picLocks noChangeAspect="1"/>
          </p:cNvPicPr>
          <p:nvPr/>
        </p:nvPicPr>
        <p:blipFill>
          <a:blip r:embed="rId9"/>
          <a:stretch>
            <a:fillRect/>
          </a:stretch>
        </p:blipFill>
        <p:spPr>
          <a:xfrm>
            <a:off x="7062712" y="3511165"/>
            <a:ext cx="284120" cy="282941"/>
          </a:xfrm>
          <a:prstGeom prst="rect">
            <a:avLst/>
          </a:prstGeom>
        </p:spPr>
      </p:pic>
      <p:pic>
        <p:nvPicPr>
          <p:cNvPr id="78" name="图片 77">
            <a:extLst>
              <a:ext uri="{FF2B5EF4-FFF2-40B4-BE49-F238E27FC236}">
                <a16:creationId xmlns:a16="http://schemas.microsoft.com/office/drawing/2014/main" id="{58302BEF-9A72-D0B0-D591-BC834DBEEEB0}"/>
              </a:ext>
            </a:extLst>
          </p:cNvPr>
          <p:cNvPicPr>
            <a:picLocks noChangeAspect="1"/>
          </p:cNvPicPr>
          <p:nvPr/>
        </p:nvPicPr>
        <p:blipFill>
          <a:blip r:embed="rId4"/>
          <a:stretch>
            <a:fillRect/>
          </a:stretch>
        </p:blipFill>
        <p:spPr>
          <a:xfrm flipH="1" flipV="1">
            <a:off x="5565891" y="2409916"/>
            <a:ext cx="272522" cy="254015"/>
          </a:xfrm>
          <a:prstGeom prst="rect">
            <a:avLst/>
          </a:prstGeom>
        </p:spPr>
      </p:pic>
      <p:pic>
        <p:nvPicPr>
          <p:cNvPr id="79" name="图片 78">
            <a:extLst>
              <a:ext uri="{FF2B5EF4-FFF2-40B4-BE49-F238E27FC236}">
                <a16:creationId xmlns:a16="http://schemas.microsoft.com/office/drawing/2014/main" id="{38C30010-68BB-AA9C-3C04-89CD6BD9DFDE}"/>
              </a:ext>
            </a:extLst>
          </p:cNvPr>
          <p:cNvPicPr>
            <a:picLocks noChangeAspect="1"/>
          </p:cNvPicPr>
          <p:nvPr/>
        </p:nvPicPr>
        <p:blipFill>
          <a:blip r:embed="rId5"/>
          <a:stretch>
            <a:fillRect/>
          </a:stretch>
        </p:blipFill>
        <p:spPr>
          <a:xfrm flipH="1" flipV="1">
            <a:off x="5594414" y="2692556"/>
            <a:ext cx="231023" cy="254015"/>
          </a:xfrm>
          <a:prstGeom prst="rect">
            <a:avLst/>
          </a:prstGeom>
        </p:spPr>
      </p:pic>
      <p:pic>
        <p:nvPicPr>
          <p:cNvPr id="80" name="图片 79">
            <a:extLst>
              <a:ext uri="{FF2B5EF4-FFF2-40B4-BE49-F238E27FC236}">
                <a16:creationId xmlns:a16="http://schemas.microsoft.com/office/drawing/2014/main" id="{3F9445DA-2B38-577C-EF85-92F6C30A5FC3}"/>
              </a:ext>
            </a:extLst>
          </p:cNvPr>
          <p:cNvPicPr>
            <a:picLocks noChangeAspect="1"/>
          </p:cNvPicPr>
          <p:nvPr/>
        </p:nvPicPr>
        <p:blipFill>
          <a:blip r:embed="rId6"/>
          <a:stretch>
            <a:fillRect/>
          </a:stretch>
        </p:blipFill>
        <p:spPr>
          <a:xfrm flipH="1" flipV="1">
            <a:off x="5553923" y="2968015"/>
            <a:ext cx="284120" cy="311852"/>
          </a:xfrm>
          <a:prstGeom prst="rect">
            <a:avLst/>
          </a:prstGeom>
        </p:spPr>
      </p:pic>
      <p:pic>
        <p:nvPicPr>
          <p:cNvPr id="81" name="图片 80">
            <a:extLst>
              <a:ext uri="{FF2B5EF4-FFF2-40B4-BE49-F238E27FC236}">
                <a16:creationId xmlns:a16="http://schemas.microsoft.com/office/drawing/2014/main" id="{300A6E67-7591-F5FD-BD03-F5EE90A8D01B}"/>
              </a:ext>
            </a:extLst>
          </p:cNvPr>
          <p:cNvPicPr>
            <a:picLocks noChangeAspect="1"/>
          </p:cNvPicPr>
          <p:nvPr/>
        </p:nvPicPr>
        <p:blipFill>
          <a:blip r:embed="rId7"/>
          <a:stretch>
            <a:fillRect/>
          </a:stretch>
        </p:blipFill>
        <p:spPr>
          <a:xfrm>
            <a:off x="5554731" y="3797201"/>
            <a:ext cx="289251" cy="268214"/>
          </a:xfrm>
          <a:prstGeom prst="rect">
            <a:avLst/>
          </a:prstGeom>
        </p:spPr>
      </p:pic>
      <p:pic>
        <p:nvPicPr>
          <p:cNvPr id="82" name="图片 81">
            <a:extLst>
              <a:ext uri="{FF2B5EF4-FFF2-40B4-BE49-F238E27FC236}">
                <a16:creationId xmlns:a16="http://schemas.microsoft.com/office/drawing/2014/main" id="{F7712F08-379D-8607-1CF0-5AEE06DF707B}"/>
              </a:ext>
            </a:extLst>
          </p:cNvPr>
          <p:cNvPicPr>
            <a:picLocks noChangeAspect="1"/>
          </p:cNvPicPr>
          <p:nvPr/>
        </p:nvPicPr>
        <p:blipFill>
          <a:blip r:embed="rId8"/>
          <a:stretch>
            <a:fillRect/>
          </a:stretch>
        </p:blipFill>
        <p:spPr>
          <a:xfrm>
            <a:off x="5584207" y="4087630"/>
            <a:ext cx="230298" cy="197621"/>
          </a:xfrm>
          <a:prstGeom prst="rect">
            <a:avLst/>
          </a:prstGeom>
        </p:spPr>
      </p:pic>
      <p:pic>
        <p:nvPicPr>
          <p:cNvPr id="83" name="图片 82">
            <a:extLst>
              <a:ext uri="{FF2B5EF4-FFF2-40B4-BE49-F238E27FC236}">
                <a16:creationId xmlns:a16="http://schemas.microsoft.com/office/drawing/2014/main" id="{BFA1A87D-F5F6-9FA5-8DBF-5816FEE7E12E}"/>
              </a:ext>
            </a:extLst>
          </p:cNvPr>
          <p:cNvPicPr>
            <a:picLocks noChangeAspect="1"/>
          </p:cNvPicPr>
          <p:nvPr/>
        </p:nvPicPr>
        <p:blipFill>
          <a:blip r:embed="rId9"/>
          <a:stretch>
            <a:fillRect/>
          </a:stretch>
        </p:blipFill>
        <p:spPr>
          <a:xfrm>
            <a:off x="5584207" y="3530639"/>
            <a:ext cx="237766" cy="236779"/>
          </a:xfrm>
          <a:prstGeom prst="rect">
            <a:avLst/>
          </a:prstGeom>
        </p:spPr>
      </p:pic>
      <p:sp>
        <p:nvSpPr>
          <p:cNvPr id="84" name="文本框 83">
            <a:extLst>
              <a:ext uri="{FF2B5EF4-FFF2-40B4-BE49-F238E27FC236}">
                <a16:creationId xmlns:a16="http://schemas.microsoft.com/office/drawing/2014/main" id="{03D98A0C-8CED-965F-8C92-FAEF0DA65D75}"/>
              </a:ext>
            </a:extLst>
          </p:cNvPr>
          <p:cNvSpPr txBox="1"/>
          <p:nvPr/>
        </p:nvSpPr>
        <p:spPr>
          <a:xfrm>
            <a:off x="5553764" y="4337155"/>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A64EE632-3981-6752-B6B8-92D3D2A4AE9B}"/>
              </a:ext>
            </a:extLst>
          </p:cNvPr>
          <p:cNvSpPr txBox="1"/>
          <p:nvPr/>
        </p:nvSpPr>
        <p:spPr>
          <a:xfrm>
            <a:off x="7068297" y="4350119"/>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86" name="图片 85">
            <a:extLst>
              <a:ext uri="{FF2B5EF4-FFF2-40B4-BE49-F238E27FC236}">
                <a16:creationId xmlns:a16="http://schemas.microsoft.com/office/drawing/2014/main" id="{51FE4014-4EDC-A34F-248F-3E6B412AAEEB}"/>
              </a:ext>
            </a:extLst>
          </p:cNvPr>
          <p:cNvPicPr>
            <a:picLocks noChangeAspect="1"/>
          </p:cNvPicPr>
          <p:nvPr/>
        </p:nvPicPr>
        <p:blipFill>
          <a:blip r:embed="rId10"/>
          <a:stretch>
            <a:fillRect/>
          </a:stretch>
        </p:blipFill>
        <p:spPr>
          <a:xfrm>
            <a:off x="7365440" y="2092981"/>
            <a:ext cx="229928" cy="293714"/>
          </a:xfrm>
          <a:prstGeom prst="rect">
            <a:avLst/>
          </a:prstGeom>
        </p:spPr>
      </p:pic>
      <p:pic>
        <p:nvPicPr>
          <p:cNvPr id="87" name="图片 86">
            <a:extLst>
              <a:ext uri="{FF2B5EF4-FFF2-40B4-BE49-F238E27FC236}">
                <a16:creationId xmlns:a16="http://schemas.microsoft.com/office/drawing/2014/main" id="{F10D2595-33B2-2D41-822F-4AB94DB0C13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8184642" y="2149348"/>
            <a:ext cx="277384" cy="220529"/>
          </a:xfrm>
          <a:prstGeom prst="rect">
            <a:avLst/>
          </a:prstGeom>
        </p:spPr>
      </p:pic>
      <p:pic>
        <p:nvPicPr>
          <p:cNvPr id="88" name="图片 87">
            <a:extLst>
              <a:ext uri="{FF2B5EF4-FFF2-40B4-BE49-F238E27FC236}">
                <a16:creationId xmlns:a16="http://schemas.microsoft.com/office/drawing/2014/main" id="{2444AF5C-50AF-2A16-FC3C-D1648704216A}"/>
              </a:ext>
            </a:extLst>
          </p:cNvPr>
          <p:cNvPicPr>
            <a:picLocks noChangeAspect="1"/>
          </p:cNvPicPr>
          <p:nvPr/>
        </p:nvPicPr>
        <p:blipFill>
          <a:blip r:embed="rId13"/>
          <a:stretch>
            <a:fillRect/>
          </a:stretch>
        </p:blipFill>
        <p:spPr>
          <a:xfrm>
            <a:off x="7682526" y="2114533"/>
            <a:ext cx="220362" cy="260587"/>
          </a:xfrm>
          <a:prstGeom prst="rect">
            <a:avLst/>
          </a:prstGeom>
        </p:spPr>
      </p:pic>
      <p:pic>
        <p:nvPicPr>
          <p:cNvPr id="89" name="图片 88">
            <a:extLst>
              <a:ext uri="{FF2B5EF4-FFF2-40B4-BE49-F238E27FC236}">
                <a16:creationId xmlns:a16="http://schemas.microsoft.com/office/drawing/2014/main" id="{67FA9E0D-3CD5-DF76-5D08-AC89EF05F2AA}"/>
              </a:ext>
            </a:extLst>
          </p:cNvPr>
          <p:cNvPicPr>
            <a:picLocks noChangeAspect="1"/>
          </p:cNvPicPr>
          <p:nvPr/>
        </p:nvPicPr>
        <p:blipFill>
          <a:blip r:embed="rId14"/>
          <a:stretch>
            <a:fillRect/>
          </a:stretch>
        </p:blipFill>
        <p:spPr>
          <a:xfrm>
            <a:off x="7057706" y="3226976"/>
            <a:ext cx="289126" cy="268214"/>
          </a:xfrm>
          <a:prstGeom prst="rect">
            <a:avLst/>
          </a:prstGeom>
        </p:spPr>
      </p:pic>
      <p:pic>
        <p:nvPicPr>
          <p:cNvPr id="90" name="图片 89">
            <a:extLst>
              <a:ext uri="{FF2B5EF4-FFF2-40B4-BE49-F238E27FC236}">
                <a16:creationId xmlns:a16="http://schemas.microsoft.com/office/drawing/2014/main" id="{BFEC67CF-94BC-9938-3C8E-E1C1BD313CD3}"/>
              </a:ext>
            </a:extLst>
          </p:cNvPr>
          <p:cNvPicPr>
            <a:picLocks noChangeAspect="1"/>
          </p:cNvPicPr>
          <p:nvPr/>
        </p:nvPicPr>
        <p:blipFill>
          <a:blip r:embed="rId14"/>
          <a:stretch>
            <a:fillRect/>
          </a:stretch>
        </p:blipFill>
        <p:spPr>
          <a:xfrm>
            <a:off x="5554731" y="3257247"/>
            <a:ext cx="289126" cy="268214"/>
          </a:xfrm>
          <a:prstGeom prst="rect">
            <a:avLst/>
          </a:prstGeom>
        </p:spPr>
      </p:pic>
      <p:sp>
        <p:nvSpPr>
          <p:cNvPr id="91" name="文本框 90">
            <a:extLst>
              <a:ext uri="{FF2B5EF4-FFF2-40B4-BE49-F238E27FC236}">
                <a16:creationId xmlns:a16="http://schemas.microsoft.com/office/drawing/2014/main" id="{57D9B5FF-3DC8-B8DC-1056-CD98C5494CCB}"/>
              </a:ext>
            </a:extLst>
          </p:cNvPr>
          <p:cNvSpPr txBox="1"/>
          <p:nvPr/>
        </p:nvSpPr>
        <p:spPr>
          <a:xfrm>
            <a:off x="8395413" y="2097004"/>
            <a:ext cx="363593" cy="300082"/>
          </a:xfrm>
          <a:prstGeom prst="rect">
            <a:avLst/>
          </a:prstGeom>
          <a:noFill/>
        </p:spPr>
        <p:txBody>
          <a:bodyPr wrap="squar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D9AB7B8-DA8C-AB70-4D96-204C8F85685E}"/>
                  </a:ext>
                </a:extLst>
              </p:cNvPr>
              <p:cNvSpPr txBox="1"/>
              <p:nvPr/>
            </p:nvSpPr>
            <p:spPr>
              <a:xfrm>
                <a:off x="6418474" y="3105171"/>
                <a:ext cx="567784"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dirty="0">
                          <a:latin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92" name="文本框 91">
                <a:extLst>
                  <a:ext uri="{FF2B5EF4-FFF2-40B4-BE49-F238E27FC236}">
                    <a16:creationId xmlns:a16="http://schemas.microsoft.com/office/drawing/2014/main" id="{7D9AB7B8-DA8C-AB70-4D96-204C8F85685E}"/>
                  </a:ext>
                </a:extLst>
              </p:cNvPr>
              <p:cNvSpPr txBox="1">
                <a:spLocks noRot="1" noChangeAspect="1" noMove="1" noResize="1" noEditPoints="1" noAdjustHandles="1" noChangeArrowheads="1" noChangeShapeType="1" noTextEdit="1"/>
              </p:cNvSpPr>
              <p:nvPr/>
            </p:nvSpPr>
            <p:spPr>
              <a:xfrm>
                <a:off x="6418474" y="3105171"/>
                <a:ext cx="567784"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1E2480A3-1E61-8BA8-5278-36DBDA4C02F7}"/>
                  </a:ext>
                </a:extLst>
              </p:cNvPr>
              <p:cNvSpPr txBox="1"/>
              <p:nvPr/>
            </p:nvSpPr>
            <p:spPr>
              <a:xfrm>
                <a:off x="9000029" y="3120858"/>
                <a:ext cx="554960"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a:latin typeface="Cambria Math" panose="02040503050406030204" pitchFamily="18" charset="0"/>
                          <a:ea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93" name="文本框 92">
                <a:extLst>
                  <a:ext uri="{FF2B5EF4-FFF2-40B4-BE49-F238E27FC236}">
                    <a16:creationId xmlns:a16="http://schemas.microsoft.com/office/drawing/2014/main" id="{1E2480A3-1E61-8BA8-5278-36DBDA4C02F7}"/>
                  </a:ext>
                </a:extLst>
              </p:cNvPr>
              <p:cNvSpPr txBox="1">
                <a:spLocks noRot="1" noChangeAspect="1" noMove="1" noResize="1" noEditPoints="1" noAdjustHandles="1" noChangeArrowheads="1" noChangeShapeType="1" noTextEdit="1"/>
              </p:cNvSpPr>
              <p:nvPr/>
            </p:nvSpPr>
            <p:spPr>
              <a:xfrm>
                <a:off x="9000029" y="3120858"/>
                <a:ext cx="554960" cy="553998"/>
              </a:xfrm>
              <a:prstGeom prst="rect">
                <a:avLst/>
              </a:prstGeom>
              <a:blipFill>
                <a:blip r:embed="rId16"/>
                <a:stretch>
                  <a:fillRect/>
                </a:stretch>
              </a:blipFill>
            </p:spPr>
            <p:txBody>
              <a:bodyPr/>
              <a:lstStyle/>
              <a:p>
                <a:r>
                  <a:rPr lang="en-US">
                    <a:noFill/>
                  </a:rPr>
                  <a:t> </a:t>
                </a:r>
              </a:p>
            </p:txBody>
          </p:sp>
        </mc:Fallback>
      </mc:AlternateContent>
      <p:pic>
        <p:nvPicPr>
          <p:cNvPr id="94" name="图片 93" descr="桌子上的凳子&#10;&#10;低可信度描述已自动生成">
            <a:extLst>
              <a:ext uri="{FF2B5EF4-FFF2-40B4-BE49-F238E27FC236}">
                <a16:creationId xmlns:a16="http://schemas.microsoft.com/office/drawing/2014/main" id="{0C42404C-AFC8-2197-27B5-F0C40D4AE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35909" y="2134561"/>
            <a:ext cx="220529" cy="220529"/>
          </a:xfrm>
          <a:prstGeom prst="rect">
            <a:avLst/>
          </a:prstGeom>
        </p:spPr>
      </p:pic>
      <p:pic>
        <p:nvPicPr>
          <p:cNvPr id="95" name="图片 94">
            <a:extLst>
              <a:ext uri="{FF2B5EF4-FFF2-40B4-BE49-F238E27FC236}">
                <a16:creationId xmlns:a16="http://schemas.microsoft.com/office/drawing/2014/main" id="{6AE3B574-FDCE-5C5F-51A6-54B7D077FAE6}"/>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253" b="97475" l="1935" r="92581">
                        <a14:foregroundMark x1="66452" y1="8586" x2="58387" y2="9343"/>
                        <a14:foregroundMark x1="70645" y1="19949" x2="50000" y2="505"/>
                        <a14:foregroundMark x1="54194" y1="5303" x2="45806" y2="6313"/>
                        <a14:foregroundMark x1="43871" y1="97727" x2="43871" y2="97727"/>
                        <a14:foregroundMark x1="2258" y1="72727" x2="2258" y2="72727"/>
                        <a14:foregroundMark x1="80968" y1="81566" x2="80968" y2="81566"/>
                        <a14:foregroundMark x1="88387" y1="23232" x2="88387" y2="23232"/>
                        <a14:foregroundMark x1="89355" y1="28030" x2="89355" y2="28030"/>
                        <a14:foregroundMark x1="92581" y1="33838" x2="92581" y2="33838"/>
                        <a14:foregroundMark x1="65484" y1="52525" x2="65484" y2="52525"/>
                        <a14:foregroundMark x1="24194" y1="44444" x2="24194" y2="44444"/>
                        <a14:foregroundMark x1="40645" y1="26515" x2="40645" y2="26515"/>
                        <a14:foregroundMark x1="74839" y1="10354" x2="74839" y2="10354"/>
                        <a14:foregroundMark x1="80000" y1="19192" x2="80000" y2="19192"/>
                      </a14:backgroundRemoval>
                    </a14:imgEffect>
                  </a14:imgLayer>
                </a14:imgProps>
              </a:ext>
            </a:extLst>
          </a:blip>
          <a:stretch>
            <a:fillRect/>
          </a:stretch>
        </p:blipFill>
        <p:spPr>
          <a:xfrm>
            <a:off x="9513315" y="2764144"/>
            <a:ext cx="229928" cy="293714"/>
          </a:xfrm>
          <a:prstGeom prst="rect">
            <a:avLst/>
          </a:prstGeom>
        </p:spPr>
      </p:pic>
      <p:pic>
        <p:nvPicPr>
          <p:cNvPr id="96" name="图片 95">
            <a:extLst>
              <a:ext uri="{FF2B5EF4-FFF2-40B4-BE49-F238E27FC236}">
                <a16:creationId xmlns:a16="http://schemas.microsoft.com/office/drawing/2014/main" id="{C57F938C-B7C5-39FB-CD7B-E7BF5458E3B9}"/>
              </a:ext>
            </a:extLst>
          </p:cNvPr>
          <p:cNvPicPr>
            <a:picLocks noChangeAspect="1"/>
          </p:cNvPicPr>
          <p:nvPr/>
        </p:nvPicPr>
        <p:blipFill>
          <a:blip r:embed="rId13"/>
          <a:stretch>
            <a:fillRect/>
          </a:stretch>
        </p:blipFill>
        <p:spPr>
          <a:xfrm>
            <a:off x="9534702" y="3057858"/>
            <a:ext cx="220362" cy="260587"/>
          </a:xfrm>
          <a:prstGeom prst="rect">
            <a:avLst/>
          </a:prstGeom>
        </p:spPr>
      </p:pic>
      <p:pic>
        <p:nvPicPr>
          <p:cNvPr id="97" name="图片 96" descr="桌子上的凳子&#10;&#10;低可信度描述已自动生成">
            <a:extLst>
              <a:ext uri="{FF2B5EF4-FFF2-40B4-BE49-F238E27FC236}">
                <a16:creationId xmlns:a16="http://schemas.microsoft.com/office/drawing/2014/main" id="{93A38C11-AABA-90DB-B4CC-BE6AE48399F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26728" y="3318445"/>
            <a:ext cx="220529" cy="220529"/>
          </a:xfrm>
          <a:prstGeom prst="rect">
            <a:avLst/>
          </a:prstGeom>
        </p:spPr>
      </p:pic>
      <p:pic>
        <p:nvPicPr>
          <p:cNvPr id="98" name="图片 97">
            <a:extLst>
              <a:ext uri="{FF2B5EF4-FFF2-40B4-BE49-F238E27FC236}">
                <a16:creationId xmlns:a16="http://schemas.microsoft.com/office/drawing/2014/main" id="{09F6482C-5D95-F9C6-6955-A9EC82B3B4CF}"/>
              </a:ext>
            </a:extLst>
          </p:cNvPr>
          <p:cNvPicPr>
            <a:picLocks noChangeAspect="1"/>
          </p:cNvPicPr>
          <p:nvPr/>
        </p:nvPicPr>
        <p:blipFill>
          <a:blip r:embed="rId11">
            <a:extLst>
              <a:ext uri="{BEBA8EAE-BF5A-486C-A8C5-ECC9F3942E4B}">
                <a14:imgProps xmlns:a14="http://schemas.microsoft.com/office/drawing/2010/main">
                  <a14:imgLayer r:embed="rId20">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9495284" y="3558751"/>
            <a:ext cx="277384" cy="220529"/>
          </a:xfrm>
          <a:prstGeom prst="rect">
            <a:avLst/>
          </a:prstGeom>
        </p:spPr>
      </p:pic>
      <p:sp>
        <p:nvSpPr>
          <p:cNvPr id="113" name="文本框 112">
            <a:extLst>
              <a:ext uri="{FF2B5EF4-FFF2-40B4-BE49-F238E27FC236}">
                <a16:creationId xmlns:a16="http://schemas.microsoft.com/office/drawing/2014/main" id="{6AE94105-C3DE-3B1E-57A3-F4D978F7B390}"/>
              </a:ext>
            </a:extLst>
          </p:cNvPr>
          <p:cNvSpPr txBox="1"/>
          <p:nvPr/>
        </p:nvSpPr>
        <p:spPr>
          <a:xfrm>
            <a:off x="6583856" y="1721994"/>
            <a:ext cx="3044423"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Non-negative Matrix Factorization</a:t>
            </a:r>
            <a:endParaRPr kumimoji="1" lang="zh-CN" altLang="en-US" sz="1500" b="1" dirty="0">
              <a:latin typeface="Times New Roman" panose="02020603050405020304" pitchFamily="18" charset="0"/>
              <a:cs typeface="Times New Roman" panose="02020603050405020304" pitchFamily="18" charset="0"/>
            </a:endParaRPr>
          </a:p>
        </p:txBody>
      </p:sp>
      <p:sp>
        <p:nvSpPr>
          <p:cNvPr id="114" name="文本框 113">
            <a:extLst>
              <a:ext uri="{FF2B5EF4-FFF2-40B4-BE49-F238E27FC236}">
                <a16:creationId xmlns:a16="http://schemas.microsoft.com/office/drawing/2014/main" id="{73165D12-3DF7-CDDC-E87C-7E377B6E3608}"/>
              </a:ext>
            </a:extLst>
          </p:cNvPr>
          <p:cNvSpPr txBox="1"/>
          <p:nvPr/>
        </p:nvSpPr>
        <p:spPr>
          <a:xfrm>
            <a:off x="8743377" y="2106602"/>
            <a:ext cx="271228" cy="300082"/>
          </a:xfrm>
          <a:prstGeom prst="rect">
            <a:avLst/>
          </a:prstGeom>
          <a:noFill/>
        </p:spPr>
        <p:txBody>
          <a:bodyPr wrap="none" rtlCol="0">
            <a:spAutoFit/>
          </a:bodyPr>
          <a:lstStyle/>
          <a:p>
            <a:r>
              <a:rPr kumimoji="1" lang="en-US" altLang="zh-CN" sz="1350" b="1" dirty="0">
                <a:solidFill>
                  <a:srgbClr val="FF0000"/>
                </a:solidFill>
                <a:latin typeface="Times New Roman" panose="02020603050405020304" pitchFamily="18" charset="0"/>
                <a:cs typeface="Times New Roman" panose="02020603050405020304" pitchFamily="18" charset="0"/>
              </a:rPr>
              <a:t>?</a:t>
            </a:r>
            <a:endParaRPr kumimoji="1" lang="zh-CN" altLang="en-US" sz="1350" b="1" dirty="0">
              <a:solidFill>
                <a:srgbClr val="FF0000"/>
              </a:solidFill>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04505C00-E4B8-8937-B35B-E60A928B4353}"/>
              </a:ext>
            </a:extLst>
          </p:cNvPr>
          <p:cNvSpPr txBox="1"/>
          <p:nvPr/>
        </p:nvSpPr>
        <p:spPr>
          <a:xfrm>
            <a:off x="9521444" y="4065111"/>
            <a:ext cx="271228" cy="300082"/>
          </a:xfrm>
          <a:prstGeom prst="rect">
            <a:avLst/>
          </a:prstGeom>
          <a:noFill/>
        </p:spPr>
        <p:txBody>
          <a:bodyPr wrap="none" rtlCol="0">
            <a:spAutoFit/>
          </a:bodyPr>
          <a:lstStyle/>
          <a:p>
            <a:r>
              <a:rPr kumimoji="1" lang="en-US" altLang="zh-CN" sz="1350" b="1" dirty="0">
                <a:latin typeface="Times New Roman" panose="02020603050405020304" pitchFamily="18" charset="0"/>
                <a:cs typeface="Times New Roman" panose="02020603050405020304" pitchFamily="18" charset="0"/>
              </a:rPr>
              <a:t>?</a:t>
            </a:r>
            <a:endParaRPr kumimoji="1" lang="zh-CN" altLang="en-US" sz="1350" b="1" dirty="0">
              <a:latin typeface="Times New Roman" panose="02020603050405020304" pitchFamily="18" charset="0"/>
              <a:cs typeface="Times New Roman" panose="02020603050405020304" pitchFamily="18" charset="0"/>
            </a:endParaRPr>
          </a:p>
        </p:txBody>
      </p:sp>
      <p:sp>
        <p:nvSpPr>
          <p:cNvPr id="116" name="文本框 115">
            <a:extLst>
              <a:ext uri="{FF2B5EF4-FFF2-40B4-BE49-F238E27FC236}">
                <a16:creationId xmlns:a16="http://schemas.microsoft.com/office/drawing/2014/main" id="{5EC700AC-AA16-69C2-A3E6-593C89F666E7}"/>
              </a:ext>
            </a:extLst>
          </p:cNvPr>
          <p:cNvSpPr txBox="1"/>
          <p:nvPr/>
        </p:nvSpPr>
        <p:spPr>
          <a:xfrm>
            <a:off x="9478163" y="3799058"/>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16C5A83B-CD7E-59D0-D61C-E1ECFD09CE8D}"/>
              </a:ext>
            </a:extLst>
          </p:cNvPr>
          <p:cNvSpPr txBox="1"/>
          <p:nvPr/>
        </p:nvSpPr>
        <p:spPr>
          <a:xfrm>
            <a:off x="5877281" y="4610643"/>
            <a:ext cx="1223412" cy="646331"/>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X</a:t>
            </a:r>
          </a:p>
          <a:p>
            <a:r>
              <a:rPr kumimoji="1" lang="en-US" altLang="zh-CN" b="1" dirty="0">
                <a:latin typeface="Times New Roman" panose="02020603050405020304" pitchFamily="18" charset="0"/>
                <a:cs typeface="Times New Roman" panose="02020603050405020304" pitchFamily="18" charset="0"/>
              </a:rPr>
              <a:t>(observed)</a:t>
            </a:r>
            <a:endParaRPr kumimoji="1" lang="zh-CN" altLang="en-US" b="1" dirty="0">
              <a:latin typeface="Times New Roman" panose="02020603050405020304" pitchFamily="18" charset="0"/>
              <a:cs typeface="Times New Roman" panose="02020603050405020304" pitchFamily="18" charset="0"/>
            </a:endParaRPr>
          </a:p>
        </p:txBody>
      </p:sp>
      <p:sp>
        <p:nvSpPr>
          <p:cNvPr id="125" name="文本框 124">
            <a:extLst>
              <a:ext uri="{FF2B5EF4-FFF2-40B4-BE49-F238E27FC236}">
                <a16:creationId xmlns:a16="http://schemas.microsoft.com/office/drawing/2014/main" id="{442A8359-F504-E739-07A0-412C52275A68}"/>
              </a:ext>
            </a:extLst>
          </p:cNvPr>
          <p:cNvSpPr txBox="1"/>
          <p:nvPr/>
        </p:nvSpPr>
        <p:spPr>
          <a:xfrm>
            <a:off x="8183480" y="4599673"/>
            <a:ext cx="41549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W</a:t>
            </a:r>
            <a:endParaRPr kumimoji="1" lang="zh-CN" altLang="en-US" b="1" dirty="0">
              <a:latin typeface="Times New Roman" panose="02020603050405020304" pitchFamily="18" charset="0"/>
              <a:cs typeface="Times New Roman" panose="02020603050405020304" pitchFamily="18" charset="0"/>
            </a:endParaRPr>
          </a:p>
        </p:txBody>
      </p:sp>
      <p:sp>
        <p:nvSpPr>
          <p:cNvPr id="126" name="文本框 125">
            <a:extLst>
              <a:ext uri="{FF2B5EF4-FFF2-40B4-BE49-F238E27FC236}">
                <a16:creationId xmlns:a16="http://schemas.microsoft.com/office/drawing/2014/main" id="{9735BBC3-F1AC-B848-04F2-FDF76E9863E1}"/>
              </a:ext>
            </a:extLst>
          </p:cNvPr>
          <p:cNvSpPr txBox="1"/>
          <p:nvPr/>
        </p:nvSpPr>
        <p:spPr>
          <a:xfrm>
            <a:off x="9742833" y="4564996"/>
            <a:ext cx="364202"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H</a:t>
            </a:r>
            <a:endParaRPr kumimoji="1" lang="zh-CN" altLang="en-US" b="1"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9B93B9D6-1B73-2B7F-A72F-5F6CA8592B7A}"/>
              </a:ext>
            </a:extLst>
          </p:cNvPr>
          <p:cNvSpPr txBox="1"/>
          <p:nvPr/>
        </p:nvSpPr>
        <p:spPr>
          <a:xfrm>
            <a:off x="308667" y="2920091"/>
            <a:ext cx="4886915" cy="1200329"/>
          </a:xfrm>
          <a:prstGeom prst="rect">
            <a:avLst/>
          </a:prstGeom>
          <a:noFill/>
        </p:spPr>
        <p:txBody>
          <a:bodyPr wrap="none" rtlCol="0">
            <a:spAutoFit/>
          </a:bodyPr>
          <a:lstStyle/>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X	:  relative taxa abundance of the target sample</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W:  relative taxa abundance matrix of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H:   proportion (contribution) of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 :   Unknown sources</a:t>
            </a:r>
            <a:endParaRPr kumimoji="1" lang="zh-CN" altLang="en-US" dirty="0">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058B5A4E-AE37-1D61-4EBE-C056F7A962CC}"/>
              </a:ext>
            </a:extLst>
          </p:cNvPr>
          <p:cNvSpPr txBox="1"/>
          <p:nvPr/>
        </p:nvSpPr>
        <p:spPr>
          <a:xfrm>
            <a:off x="5676794" y="2090470"/>
            <a:ext cx="739305"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Target</a:t>
            </a:r>
            <a:endParaRPr kumimoji="1" lang="zh-CN" altLang="en-US" sz="15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F26FBF-0921-2A4C-B3F6-88101BAF28FB}"/>
              </a:ext>
            </a:extLst>
          </p:cNvPr>
          <p:cNvSpPr txBox="1"/>
          <p:nvPr/>
        </p:nvSpPr>
        <p:spPr>
          <a:xfrm>
            <a:off x="1145669" y="4426496"/>
            <a:ext cx="3567134" cy="646331"/>
          </a:xfrm>
          <a:prstGeom prst="rect">
            <a:avLst/>
          </a:prstGeom>
          <a:noFill/>
        </p:spPr>
        <p:txBody>
          <a:bodyPr wrap="square" rtlCol="0">
            <a:spAutoFit/>
          </a:bodyPr>
          <a:lstStyle/>
          <a:p>
            <a:r>
              <a:rPr lang="en-US" dirty="0"/>
              <a:t>X is given. </a:t>
            </a:r>
          </a:p>
          <a:p>
            <a:r>
              <a:rPr lang="en-US" dirty="0"/>
              <a:t>Our goal: find W and H</a:t>
            </a:r>
          </a:p>
        </p:txBody>
      </p:sp>
    </p:spTree>
    <p:custDataLst>
      <p:tags r:id="rId1"/>
    </p:custDataLst>
    <p:extLst>
      <p:ext uri="{BB962C8B-B14F-4D97-AF65-F5344CB8AC3E}">
        <p14:creationId xmlns:p14="http://schemas.microsoft.com/office/powerpoint/2010/main" val="304739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a:solidFill>
                  <a:srgbClr val="701944"/>
                </a:solidFill>
              </a:rPr>
              <a:t>Adding reference sources</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8</a:t>
            </a:fld>
            <a:endParaRPr lang="zh-CN" altLang="en-US"/>
          </a:p>
        </p:txBody>
      </p:sp>
      <p:sp>
        <p:nvSpPr>
          <p:cNvPr id="3" name="圆角矩形 2">
            <a:extLst>
              <a:ext uri="{FF2B5EF4-FFF2-40B4-BE49-F238E27FC236}">
                <a16:creationId xmlns:a16="http://schemas.microsoft.com/office/drawing/2014/main" id="{7FA7D690-5276-4E4E-F8D4-A818784AD998}"/>
              </a:ext>
            </a:extLst>
          </p:cNvPr>
          <p:cNvSpPr/>
          <p:nvPr/>
        </p:nvSpPr>
        <p:spPr>
          <a:xfrm>
            <a:off x="4783896" y="1702827"/>
            <a:ext cx="4993310" cy="3562584"/>
          </a:xfrm>
          <a:prstGeom prst="roundRect">
            <a:avLst>
              <a:gd name="adj" fmla="val 15287"/>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4" name="表格 2">
            <a:extLst>
              <a:ext uri="{FF2B5EF4-FFF2-40B4-BE49-F238E27FC236}">
                <a16:creationId xmlns:a16="http://schemas.microsoft.com/office/drawing/2014/main" id="{04BA8ECB-3D78-D929-9D05-3F5029061B8D}"/>
              </a:ext>
            </a:extLst>
          </p:cNvPr>
          <p:cNvGraphicFramePr>
            <a:graphicFrameLocks noGrp="1"/>
          </p:cNvGraphicFramePr>
          <p:nvPr>
            <p:extLst>
              <p:ext uri="{D42A27DB-BD31-4B8C-83A1-F6EECF244321}">
                <p14:modId xmlns:p14="http://schemas.microsoft.com/office/powerpoint/2010/main" val="975447093"/>
              </p:ext>
            </p:extLst>
          </p:nvPr>
        </p:nvGraphicFramePr>
        <p:xfrm>
          <a:off x="6773006" y="2409530"/>
          <a:ext cx="1620000" cy="2195104"/>
        </p:xfrm>
        <a:graphic>
          <a:graphicData uri="http://schemas.openxmlformats.org/drawingml/2006/table">
            <a:tbl>
              <a:tblPr bandRow="1">
                <a:tableStyleId>{073A0DAA-6AF3-43AB-8588-CEC1D06C72B9}</a:tableStyleId>
              </a:tblPr>
              <a:tblGrid>
                <a:gridCol w="269519">
                  <a:extLst>
                    <a:ext uri="{9D8B030D-6E8A-4147-A177-3AD203B41FA5}">
                      <a16:colId xmlns:a16="http://schemas.microsoft.com/office/drawing/2014/main" val="1577973341"/>
                    </a:ext>
                  </a:extLst>
                </a:gridCol>
                <a:gridCol w="272405">
                  <a:extLst>
                    <a:ext uri="{9D8B030D-6E8A-4147-A177-3AD203B41FA5}">
                      <a16:colId xmlns:a16="http://schemas.microsoft.com/office/drawing/2014/main" val="1096402725"/>
                    </a:ext>
                  </a:extLst>
                </a:gridCol>
                <a:gridCol w="269519">
                  <a:extLst>
                    <a:ext uri="{9D8B030D-6E8A-4147-A177-3AD203B41FA5}">
                      <a16:colId xmlns:a16="http://schemas.microsoft.com/office/drawing/2014/main" val="1825550186"/>
                    </a:ext>
                  </a:extLst>
                </a:gridCol>
                <a:gridCol w="269519">
                  <a:extLst>
                    <a:ext uri="{9D8B030D-6E8A-4147-A177-3AD203B41FA5}">
                      <a16:colId xmlns:a16="http://schemas.microsoft.com/office/drawing/2014/main" val="4267401713"/>
                    </a:ext>
                  </a:extLst>
                </a:gridCol>
                <a:gridCol w="269519">
                  <a:extLst>
                    <a:ext uri="{9D8B030D-6E8A-4147-A177-3AD203B41FA5}">
                      <a16:colId xmlns:a16="http://schemas.microsoft.com/office/drawing/2014/main" val="3457880275"/>
                    </a:ext>
                  </a:extLst>
                </a:gridCol>
                <a:gridCol w="269519">
                  <a:extLst>
                    <a:ext uri="{9D8B030D-6E8A-4147-A177-3AD203B41FA5}">
                      <a16:colId xmlns:a16="http://schemas.microsoft.com/office/drawing/2014/main" val="4179577930"/>
                    </a:ext>
                  </a:extLst>
                </a:gridCol>
              </a:tblGrid>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76605931"/>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134819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10843228"/>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0875046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4051735"/>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65037766"/>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19596779"/>
                  </a:ext>
                </a:extLst>
              </a:tr>
              <a:tr h="274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67407432"/>
                  </a:ext>
                </a:extLst>
              </a:tr>
            </a:tbl>
          </a:graphicData>
        </a:graphic>
      </p:graphicFrame>
      <p:graphicFrame>
        <p:nvGraphicFramePr>
          <p:cNvPr id="6" name="表格 5">
            <a:extLst>
              <a:ext uri="{FF2B5EF4-FFF2-40B4-BE49-F238E27FC236}">
                <a16:creationId xmlns:a16="http://schemas.microsoft.com/office/drawing/2014/main" id="{951B6618-E3CA-1C80-3DD7-8A2B96FB2DF4}"/>
              </a:ext>
            </a:extLst>
          </p:cNvPr>
          <p:cNvGraphicFramePr>
            <a:graphicFrameLocks noGrp="1"/>
          </p:cNvGraphicFramePr>
          <p:nvPr>
            <p:extLst>
              <p:ext uri="{D42A27DB-BD31-4B8C-83A1-F6EECF244321}">
                <p14:modId xmlns:p14="http://schemas.microsoft.com/office/powerpoint/2010/main" val="3041820076"/>
              </p:ext>
            </p:extLst>
          </p:nvPr>
        </p:nvGraphicFramePr>
        <p:xfrm>
          <a:off x="9189711" y="2771788"/>
          <a:ext cx="372904" cy="1573926"/>
        </p:xfrm>
        <a:graphic>
          <a:graphicData uri="http://schemas.openxmlformats.org/drawingml/2006/table">
            <a:tbl>
              <a:tblPr bandRow="1">
                <a:tableStyleId>{91EBBBCC-DAD2-459C-BE2E-F6DE35CF9A28}</a:tableStyleId>
              </a:tblPr>
              <a:tblGrid>
                <a:gridCol w="372904">
                  <a:extLst>
                    <a:ext uri="{9D8B030D-6E8A-4147-A177-3AD203B41FA5}">
                      <a16:colId xmlns:a16="http://schemas.microsoft.com/office/drawing/2014/main" val="1577973341"/>
                    </a:ext>
                  </a:extLst>
                </a:gridCol>
              </a:tblGrid>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76605931"/>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213481979"/>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110843228"/>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0875046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84051735"/>
                  </a:ext>
                </a:extLst>
              </a:tr>
              <a:tr h="262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22644455"/>
                  </a:ext>
                </a:extLst>
              </a:tr>
            </a:tbl>
          </a:graphicData>
        </a:graphic>
      </p:graphicFrame>
      <p:graphicFrame>
        <p:nvGraphicFramePr>
          <p:cNvPr id="7" name="表格 2">
            <a:extLst>
              <a:ext uri="{FF2B5EF4-FFF2-40B4-BE49-F238E27FC236}">
                <a16:creationId xmlns:a16="http://schemas.microsoft.com/office/drawing/2014/main" id="{FE88AA02-07DD-603A-6304-D7F1A71C5B67}"/>
              </a:ext>
            </a:extLst>
          </p:cNvPr>
          <p:cNvGraphicFramePr>
            <a:graphicFrameLocks noGrp="1"/>
          </p:cNvGraphicFramePr>
          <p:nvPr>
            <p:extLst>
              <p:ext uri="{D42A27DB-BD31-4B8C-83A1-F6EECF244321}">
                <p14:modId xmlns:p14="http://schemas.microsoft.com/office/powerpoint/2010/main" val="2311386419"/>
              </p:ext>
            </p:extLst>
          </p:nvPr>
        </p:nvGraphicFramePr>
        <p:xfrm>
          <a:off x="5283375" y="2422976"/>
          <a:ext cx="346025" cy="2194560"/>
        </p:xfrm>
        <a:graphic>
          <a:graphicData uri="http://schemas.openxmlformats.org/drawingml/2006/table">
            <a:tbl>
              <a:tblPr bandRow="1">
                <a:tableStyleId>{93296810-A885-4BE3-A3E7-6D5BEEA58F35}</a:tableStyleId>
              </a:tblPr>
              <a:tblGrid>
                <a:gridCol w="346025">
                  <a:extLst>
                    <a:ext uri="{9D8B030D-6E8A-4147-A177-3AD203B41FA5}">
                      <a16:colId xmlns:a16="http://schemas.microsoft.com/office/drawing/2014/main" val="1577973341"/>
                    </a:ext>
                  </a:extLst>
                </a:gridCol>
              </a:tblGrid>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0.3</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1076605931"/>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0.1</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2134819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0.2</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110843228"/>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60875046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384051735"/>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865037766"/>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919596779"/>
                  </a:ext>
                </a:extLst>
              </a:tr>
              <a:tr h="274320">
                <a:tc>
                  <a:txBody>
                    <a:bodyPr/>
                    <a:lstStyle/>
                    <a:p>
                      <a:pPr algn="ctr"/>
                      <a:r>
                        <a:rPr lang="en-US" altLang="zh-CN" sz="1200" dirty="0">
                          <a:latin typeface="Times New Roman" panose="02020603050405020304" pitchFamily="18" charset="0"/>
                          <a:ea typeface="SimHei" panose="02010609060101010101" pitchFamily="49" charset="-122"/>
                          <a:cs typeface="Times New Roman" panose="02020603050405020304" pitchFamily="18" charset="0"/>
                        </a:rPr>
                        <a:t>…</a:t>
                      </a:r>
                      <a:endParaRPr lang="zh-CN" altLang="en-US" sz="1200" dirty="0">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767407432"/>
                  </a:ext>
                </a:extLst>
              </a:tr>
            </a:tbl>
          </a:graphicData>
        </a:graphic>
      </p:graphicFrame>
      <p:pic>
        <p:nvPicPr>
          <p:cNvPr id="8" name="图片 7">
            <a:extLst>
              <a:ext uri="{FF2B5EF4-FFF2-40B4-BE49-F238E27FC236}">
                <a16:creationId xmlns:a16="http://schemas.microsoft.com/office/drawing/2014/main" id="{B0292CF0-F789-F08A-7D9B-5EA53F1DD9EB}"/>
              </a:ext>
            </a:extLst>
          </p:cNvPr>
          <p:cNvPicPr>
            <a:picLocks noChangeAspect="1"/>
          </p:cNvPicPr>
          <p:nvPr/>
        </p:nvPicPr>
        <p:blipFill>
          <a:blip r:embed="rId4"/>
          <a:stretch>
            <a:fillRect/>
          </a:stretch>
        </p:blipFill>
        <p:spPr>
          <a:xfrm flipH="1" flipV="1">
            <a:off x="6470004" y="2409530"/>
            <a:ext cx="272522" cy="254015"/>
          </a:xfrm>
          <a:prstGeom prst="rect">
            <a:avLst/>
          </a:prstGeom>
        </p:spPr>
      </p:pic>
      <p:pic>
        <p:nvPicPr>
          <p:cNvPr id="9" name="图片 8">
            <a:extLst>
              <a:ext uri="{FF2B5EF4-FFF2-40B4-BE49-F238E27FC236}">
                <a16:creationId xmlns:a16="http://schemas.microsoft.com/office/drawing/2014/main" id="{1A173D39-0AFB-D01F-F11E-70EFA488BC9B}"/>
              </a:ext>
            </a:extLst>
          </p:cNvPr>
          <p:cNvPicPr>
            <a:picLocks noChangeAspect="1"/>
          </p:cNvPicPr>
          <p:nvPr/>
        </p:nvPicPr>
        <p:blipFill>
          <a:blip r:embed="rId5"/>
          <a:stretch>
            <a:fillRect/>
          </a:stretch>
        </p:blipFill>
        <p:spPr>
          <a:xfrm flipH="1" flipV="1">
            <a:off x="6504767" y="2652859"/>
            <a:ext cx="260198" cy="286093"/>
          </a:xfrm>
          <a:prstGeom prst="rect">
            <a:avLst/>
          </a:prstGeom>
        </p:spPr>
      </p:pic>
      <p:pic>
        <p:nvPicPr>
          <p:cNvPr id="10" name="图片 9">
            <a:extLst>
              <a:ext uri="{FF2B5EF4-FFF2-40B4-BE49-F238E27FC236}">
                <a16:creationId xmlns:a16="http://schemas.microsoft.com/office/drawing/2014/main" id="{89FBE7A4-19FF-AE2B-E05A-B6DE917EDD54}"/>
              </a:ext>
            </a:extLst>
          </p:cNvPr>
          <p:cNvPicPr>
            <a:picLocks noChangeAspect="1"/>
          </p:cNvPicPr>
          <p:nvPr/>
        </p:nvPicPr>
        <p:blipFill>
          <a:blip r:embed="rId6"/>
          <a:stretch>
            <a:fillRect/>
          </a:stretch>
        </p:blipFill>
        <p:spPr>
          <a:xfrm flipH="1" flipV="1">
            <a:off x="6451671" y="2918098"/>
            <a:ext cx="284120" cy="311852"/>
          </a:xfrm>
          <a:prstGeom prst="rect">
            <a:avLst/>
          </a:prstGeom>
        </p:spPr>
      </p:pic>
      <p:pic>
        <p:nvPicPr>
          <p:cNvPr id="11" name="图片 10">
            <a:extLst>
              <a:ext uri="{FF2B5EF4-FFF2-40B4-BE49-F238E27FC236}">
                <a16:creationId xmlns:a16="http://schemas.microsoft.com/office/drawing/2014/main" id="{F3B5D499-5A0F-BFA2-3AD2-7D0CF9ED3F03}"/>
              </a:ext>
            </a:extLst>
          </p:cNvPr>
          <p:cNvPicPr>
            <a:picLocks noChangeAspect="1"/>
          </p:cNvPicPr>
          <p:nvPr/>
        </p:nvPicPr>
        <p:blipFill>
          <a:blip r:embed="rId7"/>
          <a:stretch>
            <a:fillRect/>
          </a:stretch>
        </p:blipFill>
        <p:spPr>
          <a:xfrm>
            <a:off x="6469168" y="3802750"/>
            <a:ext cx="289251" cy="268214"/>
          </a:xfrm>
          <a:prstGeom prst="rect">
            <a:avLst/>
          </a:prstGeom>
        </p:spPr>
      </p:pic>
      <p:pic>
        <p:nvPicPr>
          <p:cNvPr id="15" name="图片 14">
            <a:extLst>
              <a:ext uri="{FF2B5EF4-FFF2-40B4-BE49-F238E27FC236}">
                <a16:creationId xmlns:a16="http://schemas.microsoft.com/office/drawing/2014/main" id="{9DA041F2-A633-1143-FD5F-73E0634AFC61}"/>
              </a:ext>
            </a:extLst>
          </p:cNvPr>
          <p:cNvPicPr>
            <a:picLocks noChangeAspect="1"/>
          </p:cNvPicPr>
          <p:nvPr/>
        </p:nvPicPr>
        <p:blipFill>
          <a:blip r:embed="rId8"/>
          <a:stretch>
            <a:fillRect/>
          </a:stretch>
        </p:blipFill>
        <p:spPr>
          <a:xfrm>
            <a:off x="6491115" y="4093799"/>
            <a:ext cx="230298" cy="197621"/>
          </a:xfrm>
          <a:prstGeom prst="rect">
            <a:avLst/>
          </a:prstGeom>
        </p:spPr>
      </p:pic>
      <p:pic>
        <p:nvPicPr>
          <p:cNvPr id="16" name="图片 15">
            <a:extLst>
              <a:ext uri="{FF2B5EF4-FFF2-40B4-BE49-F238E27FC236}">
                <a16:creationId xmlns:a16="http://schemas.microsoft.com/office/drawing/2014/main" id="{BD9154A2-612E-01E5-DDF2-F5FA7E68D3F7}"/>
              </a:ext>
            </a:extLst>
          </p:cNvPr>
          <p:cNvPicPr>
            <a:picLocks noChangeAspect="1"/>
          </p:cNvPicPr>
          <p:nvPr/>
        </p:nvPicPr>
        <p:blipFill>
          <a:blip r:embed="rId9"/>
          <a:stretch>
            <a:fillRect/>
          </a:stretch>
        </p:blipFill>
        <p:spPr>
          <a:xfrm>
            <a:off x="6470278" y="3511165"/>
            <a:ext cx="284120" cy="282941"/>
          </a:xfrm>
          <a:prstGeom prst="rect">
            <a:avLst/>
          </a:prstGeom>
        </p:spPr>
      </p:pic>
      <p:pic>
        <p:nvPicPr>
          <p:cNvPr id="17" name="图片 16">
            <a:extLst>
              <a:ext uri="{FF2B5EF4-FFF2-40B4-BE49-F238E27FC236}">
                <a16:creationId xmlns:a16="http://schemas.microsoft.com/office/drawing/2014/main" id="{3564F8F1-2989-1D40-D0FF-A4EE51BC0450}"/>
              </a:ext>
            </a:extLst>
          </p:cNvPr>
          <p:cNvPicPr>
            <a:picLocks noChangeAspect="1"/>
          </p:cNvPicPr>
          <p:nvPr/>
        </p:nvPicPr>
        <p:blipFill>
          <a:blip r:embed="rId4"/>
          <a:stretch>
            <a:fillRect/>
          </a:stretch>
        </p:blipFill>
        <p:spPr>
          <a:xfrm flipH="1" flipV="1">
            <a:off x="4973457" y="2409916"/>
            <a:ext cx="272522" cy="254015"/>
          </a:xfrm>
          <a:prstGeom prst="rect">
            <a:avLst/>
          </a:prstGeom>
        </p:spPr>
      </p:pic>
      <p:pic>
        <p:nvPicPr>
          <p:cNvPr id="18" name="图片 17">
            <a:extLst>
              <a:ext uri="{FF2B5EF4-FFF2-40B4-BE49-F238E27FC236}">
                <a16:creationId xmlns:a16="http://schemas.microsoft.com/office/drawing/2014/main" id="{B15F34DE-136B-90AA-E9B7-CD5F2485BC38}"/>
              </a:ext>
            </a:extLst>
          </p:cNvPr>
          <p:cNvPicPr>
            <a:picLocks noChangeAspect="1"/>
          </p:cNvPicPr>
          <p:nvPr/>
        </p:nvPicPr>
        <p:blipFill>
          <a:blip r:embed="rId5"/>
          <a:stretch>
            <a:fillRect/>
          </a:stretch>
        </p:blipFill>
        <p:spPr>
          <a:xfrm flipH="1" flipV="1">
            <a:off x="5001980" y="2692556"/>
            <a:ext cx="231023" cy="254015"/>
          </a:xfrm>
          <a:prstGeom prst="rect">
            <a:avLst/>
          </a:prstGeom>
        </p:spPr>
      </p:pic>
      <p:pic>
        <p:nvPicPr>
          <p:cNvPr id="19" name="图片 18">
            <a:extLst>
              <a:ext uri="{FF2B5EF4-FFF2-40B4-BE49-F238E27FC236}">
                <a16:creationId xmlns:a16="http://schemas.microsoft.com/office/drawing/2014/main" id="{1DE9CE03-2CE2-F283-B47E-7655D8145D84}"/>
              </a:ext>
            </a:extLst>
          </p:cNvPr>
          <p:cNvPicPr>
            <a:picLocks noChangeAspect="1"/>
          </p:cNvPicPr>
          <p:nvPr/>
        </p:nvPicPr>
        <p:blipFill>
          <a:blip r:embed="rId6"/>
          <a:stretch>
            <a:fillRect/>
          </a:stretch>
        </p:blipFill>
        <p:spPr>
          <a:xfrm flipH="1" flipV="1">
            <a:off x="4961489" y="2968015"/>
            <a:ext cx="284120" cy="311852"/>
          </a:xfrm>
          <a:prstGeom prst="rect">
            <a:avLst/>
          </a:prstGeom>
        </p:spPr>
      </p:pic>
      <p:pic>
        <p:nvPicPr>
          <p:cNvPr id="20" name="图片 19">
            <a:extLst>
              <a:ext uri="{FF2B5EF4-FFF2-40B4-BE49-F238E27FC236}">
                <a16:creationId xmlns:a16="http://schemas.microsoft.com/office/drawing/2014/main" id="{1A022120-E2AD-CEE5-16EB-8861E173E71D}"/>
              </a:ext>
            </a:extLst>
          </p:cNvPr>
          <p:cNvPicPr>
            <a:picLocks noChangeAspect="1"/>
          </p:cNvPicPr>
          <p:nvPr/>
        </p:nvPicPr>
        <p:blipFill>
          <a:blip r:embed="rId7"/>
          <a:stretch>
            <a:fillRect/>
          </a:stretch>
        </p:blipFill>
        <p:spPr>
          <a:xfrm>
            <a:off x="4962297" y="3797201"/>
            <a:ext cx="289251" cy="268214"/>
          </a:xfrm>
          <a:prstGeom prst="rect">
            <a:avLst/>
          </a:prstGeom>
        </p:spPr>
      </p:pic>
      <p:pic>
        <p:nvPicPr>
          <p:cNvPr id="21" name="图片 20">
            <a:extLst>
              <a:ext uri="{FF2B5EF4-FFF2-40B4-BE49-F238E27FC236}">
                <a16:creationId xmlns:a16="http://schemas.microsoft.com/office/drawing/2014/main" id="{2C7C90C9-5BFA-8311-0D9F-49EC8A96CE26}"/>
              </a:ext>
            </a:extLst>
          </p:cNvPr>
          <p:cNvPicPr>
            <a:picLocks noChangeAspect="1"/>
          </p:cNvPicPr>
          <p:nvPr/>
        </p:nvPicPr>
        <p:blipFill>
          <a:blip r:embed="rId8"/>
          <a:stretch>
            <a:fillRect/>
          </a:stretch>
        </p:blipFill>
        <p:spPr>
          <a:xfrm>
            <a:off x="4991773" y="4087630"/>
            <a:ext cx="230298" cy="197621"/>
          </a:xfrm>
          <a:prstGeom prst="rect">
            <a:avLst/>
          </a:prstGeom>
        </p:spPr>
      </p:pic>
      <p:pic>
        <p:nvPicPr>
          <p:cNvPr id="22" name="图片 21">
            <a:extLst>
              <a:ext uri="{FF2B5EF4-FFF2-40B4-BE49-F238E27FC236}">
                <a16:creationId xmlns:a16="http://schemas.microsoft.com/office/drawing/2014/main" id="{A29F88E7-E3B0-8493-2B1B-58F38250AECC}"/>
              </a:ext>
            </a:extLst>
          </p:cNvPr>
          <p:cNvPicPr>
            <a:picLocks noChangeAspect="1"/>
          </p:cNvPicPr>
          <p:nvPr/>
        </p:nvPicPr>
        <p:blipFill>
          <a:blip r:embed="rId9"/>
          <a:stretch>
            <a:fillRect/>
          </a:stretch>
        </p:blipFill>
        <p:spPr>
          <a:xfrm>
            <a:off x="4991773" y="3530639"/>
            <a:ext cx="237766" cy="236779"/>
          </a:xfrm>
          <a:prstGeom prst="rect">
            <a:avLst/>
          </a:prstGeom>
        </p:spPr>
      </p:pic>
      <p:sp>
        <p:nvSpPr>
          <p:cNvPr id="23" name="文本框 22">
            <a:extLst>
              <a:ext uri="{FF2B5EF4-FFF2-40B4-BE49-F238E27FC236}">
                <a16:creationId xmlns:a16="http://schemas.microsoft.com/office/drawing/2014/main" id="{A31A9F2A-DAE0-0634-BEFD-0AEEFD8C1C8D}"/>
              </a:ext>
            </a:extLst>
          </p:cNvPr>
          <p:cNvSpPr txBox="1"/>
          <p:nvPr/>
        </p:nvSpPr>
        <p:spPr>
          <a:xfrm>
            <a:off x="4961330" y="4309859"/>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88F654A-95BB-8565-9538-7DE742CF1DD2}"/>
              </a:ext>
            </a:extLst>
          </p:cNvPr>
          <p:cNvSpPr txBox="1"/>
          <p:nvPr/>
        </p:nvSpPr>
        <p:spPr>
          <a:xfrm>
            <a:off x="6475863" y="4350119"/>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8A03CEB1-8355-3B3C-39B8-B7071CC9A33E}"/>
              </a:ext>
            </a:extLst>
          </p:cNvPr>
          <p:cNvPicPr>
            <a:picLocks noChangeAspect="1"/>
          </p:cNvPicPr>
          <p:nvPr/>
        </p:nvPicPr>
        <p:blipFill>
          <a:blip r:embed="rId10"/>
          <a:stretch>
            <a:fillRect/>
          </a:stretch>
        </p:blipFill>
        <p:spPr>
          <a:xfrm>
            <a:off x="6773006" y="2092981"/>
            <a:ext cx="229928" cy="293714"/>
          </a:xfrm>
          <a:prstGeom prst="rect">
            <a:avLst/>
          </a:prstGeom>
        </p:spPr>
      </p:pic>
      <p:pic>
        <p:nvPicPr>
          <p:cNvPr id="26" name="图片 25">
            <a:extLst>
              <a:ext uri="{FF2B5EF4-FFF2-40B4-BE49-F238E27FC236}">
                <a16:creationId xmlns:a16="http://schemas.microsoft.com/office/drawing/2014/main" id="{3A76AB74-5EF2-F237-A08D-F13B73A0C8D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7592208" y="2149348"/>
            <a:ext cx="277384" cy="220529"/>
          </a:xfrm>
          <a:prstGeom prst="rect">
            <a:avLst/>
          </a:prstGeom>
        </p:spPr>
      </p:pic>
      <p:pic>
        <p:nvPicPr>
          <p:cNvPr id="27" name="图片 26">
            <a:extLst>
              <a:ext uri="{FF2B5EF4-FFF2-40B4-BE49-F238E27FC236}">
                <a16:creationId xmlns:a16="http://schemas.microsoft.com/office/drawing/2014/main" id="{E1423C7F-213D-9778-FC33-0ADB89378B61}"/>
              </a:ext>
            </a:extLst>
          </p:cNvPr>
          <p:cNvPicPr>
            <a:picLocks noChangeAspect="1"/>
          </p:cNvPicPr>
          <p:nvPr/>
        </p:nvPicPr>
        <p:blipFill>
          <a:blip r:embed="rId13"/>
          <a:stretch>
            <a:fillRect/>
          </a:stretch>
        </p:blipFill>
        <p:spPr>
          <a:xfrm>
            <a:off x="7090092" y="2114533"/>
            <a:ext cx="220362" cy="260587"/>
          </a:xfrm>
          <a:prstGeom prst="rect">
            <a:avLst/>
          </a:prstGeom>
        </p:spPr>
      </p:pic>
      <p:pic>
        <p:nvPicPr>
          <p:cNvPr id="28" name="图片 27">
            <a:extLst>
              <a:ext uri="{FF2B5EF4-FFF2-40B4-BE49-F238E27FC236}">
                <a16:creationId xmlns:a16="http://schemas.microsoft.com/office/drawing/2014/main" id="{E6D24E24-D20F-35A2-6E44-72689FDF9521}"/>
              </a:ext>
            </a:extLst>
          </p:cNvPr>
          <p:cNvPicPr>
            <a:picLocks noChangeAspect="1"/>
          </p:cNvPicPr>
          <p:nvPr/>
        </p:nvPicPr>
        <p:blipFill>
          <a:blip r:embed="rId14"/>
          <a:stretch>
            <a:fillRect/>
          </a:stretch>
        </p:blipFill>
        <p:spPr>
          <a:xfrm>
            <a:off x="6465272" y="3226976"/>
            <a:ext cx="289126" cy="268214"/>
          </a:xfrm>
          <a:prstGeom prst="rect">
            <a:avLst/>
          </a:prstGeom>
        </p:spPr>
      </p:pic>
      <p:pic>
        <p:nvPicPr>
          <p:cNvPr id="29" name="图片 28">
            <a:extLst>
              <a:ext uri="{FF2B5EF4-FFF2-40B4-BE49-F238E27FC236}">
                <a16:creationId xmlns:a16="http://schemas.microsoft.com/office/drawing/2014/main" id="{A0ECB57B-42BB-42DB-54D2-5BA314B9A8FD}"/>
              </a:ext>
            </a:extLst>
          </p:cNvPr>
          <p:cNvPicPr>
            <a:picLocks noChangeAspect="1"/>
          </p:cNvPicPr>
          <p:nvPr/>
        </p:nvPicPr>
        <p:blipFill>
          <a:blip r:embed="rId14"/>
          <a:stretch>
            <a:fillRect/>
          </a:stretch>
        </p:blipFill>
        <p:spPr>
          <a:xfrm>
            <a:off x="4962297" y="3257247"/>
            <a:ext cx="289126" cy="268214"/>
          </a:xfrm>
          <a:prstGeom prst="rect">
            <a:avLst/>
          </a:prstGeom>
        </p:spPr>
      </p:pic>
      <p:sp>
        <p:nvSpPr>
          <p:cNvPr id="30" name="文本框 29">
            <a:extLst>
              <a:ext uri="{FF2B5EF4-FFF2-40B4-BE49-F238E27FC236}">
                <a16:creationId xmlns:a16="http://schemas.microsoft.com/office/drawing/2014/main" id="{7586DB54-95BE-527C-E3C0-15E83A9F8E16}"/>
              </a:ext>
            </a:extLst>
          </p:cNvPr>
          <p:cNvSpPr txBox="1"/>
          <p:nvPr/>
        </p:nvSpPr>
        <p:spPr>
          <a:xfrm>
            <a:off x="7802979" y="2097004"/>
            <a:ext cx="363593" cy="300082"/>
          </a:xfrm>
          <a:prstGeom prst="rect">
            <a:avLst/>
          </a:prstGeom>
          <a:noFill/>
        </p:spPr>
        <p:txBody>
          <a:bodyPr wrap="squar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3410950-374D-4314-CB1F-2C9EED81189B}"/>
                  </a:ext>
                </a:extLst>
              </p:cNvPr>
              <p:cNvSpPr txBox="1"/>
              <p:nvPr/>
            </p:nvSpPr>
            <p:spPr>
              <a:xfrm>
                <a:off x="5826040" y="3105171"/>
                <a:ext cx="567784"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dirty="0">
                          <a:latin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83410950-374D-4314-CB1F-2C9EED81189B}"/>
                  </a:ext>
                </a:extLst>
              </p:cNvPr>
              <p:cNvSpPr txBox="1">
                <a:spLocks noRot="1" noChangeAspect="1" noMove="1" noResize="1" noEditPoints="1" noAdjustHandles="1" noChangeArrowheads="1" noChangeShapeType="1" noTextEdit="1"/>
              </p:cNvSpPr>
              <p:nvPr/>
            </p:nvSpPr>
            <p:spPr>
              <a:xfrm>
                <a:off x="5826040" y="3105171"/>
                <a:ext cx="567784" cy="55399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867A6B8-76D0-60D9-426D-CEFF1D2083EC}"/>
                  </a:ext>
                </a:extLst>
              </p:cNvPr>
              <p:cNvSpPr txBox="1"/>
              <p:nvPr/>
            </p:nvSpPr>
            <p:spPr>
              <a:xfrm>
                <a:off x="8407595" y="3120858"/>
                <a:ext cx="554960"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000" i="1">
                          <a:latin typeface="Cambria Math" panose="02040503050406030204" pitchFamily="18" charset="0"/>
                          <a:ea typeface="Cambria Math" panose="02040503050406030204" pitchFamily="18" charset="0"/>
                        </a:rPr>
                        <m:t>×</m:t>
                      </m:r>
                    </m:oMath>
                  </m:oMathPara>
                </a14:m>
                <a:endParaRPr kumimoji="1" lang="zh-CN" altLang="en-US" sz="3000" dirty="0">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2867A6B8-76D0-60D9-426D-CEFF1D2083EC}"/>
                  </a:ext>
                </a:extLst>
              </p:cNvPr>
              <p:cNvSpPr txBox="1">
                <a:spLocks noRot="1" noChangeAspect="1" noMove="1" noResize="1" noEditPoints="1" noAdjustHandles="1" noChangeArrowheads="1" noChangeShapeType="1" noTextEdit="1"/>
              </p:cNvSpPr>
              <p:nvPr/>
            </p:nvSpPr>
            <p:spPr>
              <a:xfrm>
                <a:off x="8407595" y="3120858"/>
                <a:ext cx="554960" cy="553998"/>
              </a:xfrm>
              <a:prstGeom prst="rect">
                <a:avLst/>
              </a:prstGeom>
              <a:blipFill>
                <a:blip r:embed="rId18"/>
                <a:stretch>
                  <a:fillRect/>
                </a:stretch>
              </a:blipFill>
            </p:spPr>
            <p:txBody>
              <a:bodyPr/>
              <a:lstStyle/>
              <a:p>
                <a:r>
                  <a:rPr lang="zh-CN" altLang="en-US">
                    <a:noFill/>
                  </a:rPr>
                  <a:t> </a:t>
                </a:r>
              </a:p>
            </p:txBody>
          </p:sp>
        </mc:Fallback>
      </mc:AlternateContent>
      <p:pic>
        <p:nvPicPr>
          <p:cNvPr id="33" name="图片 32" descr="桌子上的凳子&#10;&#10;低可信度描述已自动生成">
            <a:extLst>
              <a:ext uri="{FF2B5EF4-FFF2-40B4-BE49-F238E27FC236}">
                <a16:creationId xmlns:a16="http://schemas.microsoft.com/office/drawing/2014/main" id="{019F3933-76EB-57EF-A516-EA2AFD6181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43475" y="2134561"/>
            <a:ext cx="220529" cy="220529"/>
          </a:xfrm>
          <a:prstGeom prst="rect">
            <a:avLst/>
          </a:prstGeom>
        </p:spPr>
      </p:pic>
      <p:pic>
        <p:nvPicPr>
          <p:cNvPr id="34" name="图片 33">
            <a:extLst>
              <a:ext uri="{FF2B5EF4-FFF2-40B4-BE49-F238E27FC236}">
                <a16:creationId xmlns:a16="http://schemas.microsoft.com/office/drawing/2014/main" id="{FCACC7CA-D0A1-D246-B1AD-1238B6FA50BF}"/>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253" b="97475" l="1935" r="92581">
                        <a14:foregroundMark x1="66452" y1="8586" x2="58387" y2="9343"/>
                        <a14:foregroundMark x1="70645" y1="19949" x2="50000" y2="505"/>
                        <a14:foregroundMark x1="54194" y1="5303" x2="45806" y2="6313"/>
                        <a14:foregroundMark x1="43871" y1="97727" x2="43871" y2="97727"/>
                        <a14:foregroundMark x1="2258" y1="72727" x2="2258" y2="72727"/>
                        <a14:foregroundMark x1="80968" y1="81566" x2="80968" y2="81566"/>
                        <a14:foregroundMark x1="88387" y1="23232" x2="88387" y2="23232"/>
                        <a14:foregroundMark x1="89355" y1="28030" x2="89355" y2="28030"/>
                        <a14:foregroundMark x1="92581" y1="33838" x2="92581" y2="33838"/>
                        <a14:foregroundMark x1="65484" y1="52525" x2="65484" y2="52525"/>
                        <a14:foregroundMark x1="24194" y1="44444" x2="24194" y2="44444"/>
                        <a14:foregroundMark x1="40645" y1="26515" x2="40645" y2="26515"/>
                        <a14:foregroundMark x1="74839" y1="10354" x2="74839" y2="10354"/>
                        <a14:foregroundMark x1="80000" y1="19192" x2="80000" y2="19192"/>
                      </a14:backgroundRemoval>
                    </a14:imgEffect>
                  </a14:imgLayer>
                </a14:imgProps>
              </a:ext>
            </a:extLst>
          </a:blip>
          <a:stretch>
            <a:fillRect/>
          </a:stretch>
        </p:blipFill>
        <p:spPr>
          <a:xfrm>
            <a:off x="8920881" y="2764144"/>
            <a:ext cx="229928" cy="293714"/>
          </a:xfrm>
          <a:prstGeom prst="rect">
            <a:avLst/>
          </a:prstGeom>
        </p:spPr>
      </p:pic>
      <p:pic>
        <p:nvPicPr>
          <p:cNvPr id="35" name="图片 34">
            <a:extLst>
              <a:ext uri="{FF2B5EF4-FFF2-40B4-BE49-F238E27FC236}">
                <a16:creationId xmlns:a16="http://schemas.microsoft.com/office/drawing/2014/main" id="{8ABFC893-8515-548E-3BD6-CD322802B37D}"/>
              </a:ext>
            </a:extLst>
          </p:cNvPr>
          <p:cNvPicPr>
            <a:picLocks noChangeAspect="1"/>
          </p:cNvPicPr>
          <p:nvPr/>
        </p:nvPicPr>
        <p:blipFill>
          <a:blip r:embed="rId13"/>
          <a:stretch>
            <a:fillRect/>
          </a:stretch>
        </p:blipFill>
        <p:spPr>
          <a:xfrm>
            <a:off x="8942268" y="3057858"/>
            <a:ext cx="220362" cy="260587"/>
          </a:xfrm>
          <a:prstGeom prst="rect">
            <a:avLst/>
          </a:prstGeom>
        </p:spPr>
      </p:pic>
      <p:pic>
        <p:nvPicPr>
          <p:cNvPr id="36" name="图片 35" descr="桌子上的凳子&#10;&#10;低可信度描述已自动生成">
            <a:extLst>
              <a:ext uri="{FF2B5EF4-FFF2-40B4-BE49-F238E27FC236}">
                <a16:creationId xmlns:a16="http://schemas.microsoft.com/office/drawing/2014/main" id="{A47A9E3F-4717-EDF6-8AAC-F830851AB0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34294" y="3318445"/>
            <a:ext cx="220529" cy="220529"/>
          </a:xfrm>
          <a:prstGeom prst="rect">
            <a:avLst/>
          </a:prstGeom>
        </p:spPr>
      </p:pic>
      <p:pic>
        <p:nvPicPr>
          <p:cNvPr id="37" name="图片 36">
            <a:extLst>
              <a:ext uri="{FF2B5EF4-FFF2-40B4-BE49-F238E27FC236}">
                <a16:creationId xmlns:a16="http://schemas.microsoft.com/office/drawing/2014/main" id="{FD1D563E-8BEA-8244-72CF-B6D6C0B54292}"/>
              </a:ext>
            </a:extLst>
          </p:cNvPr>
          <p:cNvPicPr>
            <a:picLocks noChangeAspect="1"/>
          </p:cNvPicPr>
          <p:nvPr/>
        </p:nvPicPr>
        <p:blipFill>
          <a:blip r:embed="rId11">
            <a:extLst>
              <a:ext uri="{BEBA8EAE-BF5A-486C-A8C5-ECC9F3942E4B}">
                <a14:imgProps xmlns:a14="http://schemas.microsoft.com/office/drawing/2010/main">
                  <a14:imgLayer r:embed="rId22">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8902850" y="3558751"/>
            <a:ext cx="277384" cy="220529"/>
          </a:xfrm>
          <a:prstGeom prst="rect">
            <a:avLst/>
          </a:prstGeom>
        </p:spPr>
      </p:pic>
      <p:graphicFrame>
        <p:nvGraphicFramePr>
          <p:cNvPr id="38" name="表格 2">
            <a:extLst>
              <a:ext uri="{FF2B5EF4-FFF2-40B4-BE49-F238E27FC236}">
                <a16:creationId xmlns:a16="http://schemas.microsoft.com/office/drawing/2014/main" id="{3A2324E9-DA63-1E1E-0E41-A8111339031E}"/>
              </a:ext>
            </a:extLst>
          </p:cNvPr>
          <p:cNvGraphicFramePr>
            <a:graphicFrameLocks noGrp="1"/>
          </p:cNvGraphicFramePr>
          <p:nvPr>
            <p:extLst>
              <p:ext uri="{D42A27DB-BD31-4B8C-83A1-F6EECF244321}">
                <p14:modId xmlns:p14="http://schemas.microsoft.com/office/powerpoint/2010/main" val="3117698758"/>
              </p:ext>
            </p:extLst>
          </p:nvPr>
        </p:nvGraphicFramePr>
        <p:xfrm>
          <a:off x="2712365" y="2461199"/>
          <a:ext cx="1789268" cy="2195104"/>
        </p:xfrm>
        <a:graphic>
          <a:graphicData uri="http://schemas.openxmlformats.org/drawingml/2006/table">
            <a:tbl>
              <a:tblPr bandRow="1">
                <a:tableStyleId>{073A0DAA-6AF3-43AB-8588-CEC1D06C72B9}</a:tableStyleId>
              </a:tblPr>
              <a:tblGrid>
                <a:gridCol w="357089">
                  <a:extLst>
                    <a:ext uri="{9D8B030D-6E8A-4147-A177-3AD203B41FA5}">
                      <a16:colId xmlns:a16="http://schemas.microsoft.com/office/drawing/2014/main" val="1577973341"/>
                    </a:ext>
                  </a:extLst>
                </a:gridCol>
                <a:gridCol w="360912">
                  <a:extLst>
                    <a:ext uri="{9D8B030D-6E8A-4147-A177-3AD203B41FA5}">
                      <a16:colId xmlns:a16="http://schemas.microsoft.com/office/drawing/2014/main" val="1096402725"/>
                    </a:ext>
                  </a:extLst>
                </a:gridCol>
                <a:gridCol w="357089">
                  <a:extLst>
                    <a:ext uri="{9D8B030D-6E8A-4147-A177-3AD203B41FA5}">
                      <a16:colId xmlns:a16="http://schemas.microsoft.com/office/drawing/2014/main" val="1825550186"/>
                    </a:ext>
                  </a:extLst>
                </a:gridCol>
                <a:gridCol w="357089">
                  <a:extLst>
                    <a:ext uri="{9D8B030D-6E8A-4147-A177-3AD203B41FA5}">
                      <a16:colId xmlns:a16="http://schemas.microsoft.com/office/drawing/2014/main" val="4267401713"/>
                    </a:ext>
                  </a:extLst>
                </a:gridCol>
                <a:gridCol w="357089">
                  <a:extLst>
                    <a:ext uri="{9D8B030D-6E8A-4147-A177-3AD203B41FA5}">
                      <a16:colId xmlns:a16="http://schemas.microsoft.com/office/drawing/2014/main" val="3457880275"/>
                    </a:ext>
                  </a:extLst>
                </a:gridCol>
              </a:tblGrid>
              <a:tr h="274388">
                <a:tc>
                  <a:txBody>
                    <a:bodyPr/>
                    <a:lstStyle/>
                    <a:p>
                      <a:pPr algn="ctr"/>
                      <a:r>
                        <a:rPr lang="en-US" altLang="zh-CN" sz="1200" dirty="0">
                          <a:latin typeface="Times New Roman" panose="02020603050405020304" pitchFamily="18" charset="0"/>
                          <a:cs typeface="Times New Roman" panose="02020603050405020304" pitchFamily="18" charset="0"/>
                        </a:rPr>
                        <a:t>0.1</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0.1</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1076605931"/>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0.2</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2134819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0.4</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110843228"/>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60875046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0.1</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0.3</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384051735"/>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0.2</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865037766"/>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0.3</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919596779"/>
                  </a:ext>
                </a:extLst>
              </a:tr>
              <a:tr h="274388">
                <a:tc>
                  <a:txBody>
                    <a:bodyPr/>
                    <a:lstStyle/>
                    <a:p>
                      <a:pPr algn="ct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FC7"/>
                    </a:solidFill>
                  </a:tcPr>
                </a:tc>
                <a:extLst>
                  <a:ext uri="{0D108BD9-81ED-4DB2-BD59-A6C34878D82A}">
                    <a16:rowId xmlns:a16="http://schemas.microsoft.com/office/drawing/2014/main" val="2767407432"/>
                  </a:ext>
                </a:extLst>
              </a:tr>
            </a:tbl>
          </a:graphicData>
        </a:graphic>
      </p:graphicFrame>
      <p:pic>
        <p:nvPicPr>
          <p:cNvPr id="39" name="图片 38">
            <a:extLst>
              <a:ext uri="{FF2B5EF4-FFF2-40B4-BE49-F238E27FC236}">
                <a16:creationId xmlns:a16="http://schemas.microsoft.com/office/drawing/2014/main" id="{C0347075-7CAA-B0EE-AF33-AD1A8F7873A5}"/>
              </a:ext>
            </a:extLst>
          </p:cNvPr>
          <p:cNvPicPr>
            <a:picLocks noChangeAspect="1"/>
          </p:cNvPicPr>
          <p:nvPr/>
        </p:nvPicPr>
        <p:blipFill>
          <a:blip r:embed="rId4"/>
          <a:stretch>
            <a:fillRect/>
          </a:stretch>
        </p:blipFill>
        <p:spPr>
          <a:xfrm flipH="1" flipV="1">
            <a:off x="2409362" y="2455537"/>
            <a:ext cx="272522" cy="254015"/>
          </a:xfrm>
          <a:prstGeom prst="rect">
            <a:avLst/>
          </a:prstGeom>
        </p:spPr>
      </p:pic>
      <p:pic>
        <p:nvPicPr>
          <p:cNvPr id="40" name="图片 39">
            <a:extLst>
              <a:ext uri="{FF2B5EF4-FFF2-40B4-BE49-F238E27FC236}">
                <a16:creationId xmlns:a16="http://schemas.microsoft.com/office/drawing/2014/main" id="{4612879A-5AE2-B8BA-5584-70DBB1F64126}"/>
              </a:ext>
            </a:extLst>
          </p:cNvPr>
          <p:cNvPicPr>
            <a:picLocks noChangeAspect="1"/>
          </p:cNvPicPr>
          <p:nvPr/>
        </p:nvPicPr>
        <p:blipFill>
          <a:blip r:embed="rId5"/>
          <a:stretch>
            <a:fillRect/>
          </a:stretch>
        </p:blipFill>
        <p:spPr>
          <a:xfrm flipH="1" flipV="1">
            <a:off x="2444125" y="2698866"/>
            <a:ext cx="260198" cy="286093"/>
          </a:xfrm>
          <a:prstGeom prst="rect">
            <a:avLst/>
          </a:prstGeom>
        </p:spPr>
      </p:pic>
      <p:pic>
        <p:nvPicPr>
          <p:cNvPr id="41" name="图片 40">
            <a:extLst>
              <a:ext uri="{FF2B5EF4-FFF2-40B4-BE49-F238E27FC236}">
                <a16:creationId xmlns:a16="http://schemas.microsoft.com/office/drawing/2014/main" id="{31B64ADB-4C5C-774A-0E1C-992E64497A72}"/>
              </a:ext>
            </a:extLst>
          </p:cNvPr>
          <p:cNvPicPr>
            <a:picLocks noChangeAspect="1"/>
          </p:cNvPicPr>
          <p:nvPr/>
        </p:nvPicPr>
        <p:blipFill>
          <a:blip r:embed="rId6"/>
          <a:stretch>
            <a:fillRect/>
          </a:stretch>
        </p:blipFill>
        <p:spPr>
          <a:xfrm flipH="1" flipV="1">
            <a:off x="2391029" y="2969768"/>
            <a:ext cx="284120" cy="311852"/>
          </a:xfrm>
          <a:prstGeom prst="rect">
            <a:avLst/>
          </a:prstGeom>
        </p:spPr>
      </p:pic>
      <p:pic>
        <p:nvPicPr>
          <p:cNvPr id="42" name="图片 41">
            <a:extLst>
              <a:ext uri="{FF2B5EF4-FFF2-40B4-BE49-F238E27FC236}">
                <a16:creationId xmlns:a16="http://schemas.microsoft.com/office/drawing/2014/main" id="{C7ABA647-B48E-181A-E3DE-15CD1533A07F}"/>
              </a:ext>
            </a:extLst>
          </p:cNvPr>
          <p:cNvPicPr>
            <a:picLocks noChangeAspect="1"/>
          </p:cNvPicPr>
          <p:nvPr/>
        </p:nvPicPr>
        <p:blipFill>
          <a:blip r:embed="rId7"/>
          <a:stretch>
            <a:fillRect/>
          </a:stretch>
        </p:blipFill>
        <p:spPr>
          <a:xfrm>
            <a:off x="2408527" y="3854420"/>
            <a:ext cx="289251" cy="268214"/>
          </a:xfrm>
          <a:prstGeom prst="rect">
            <a:avLst/>
          </a:prstGeom>
        </p:spPr>
      </p:pic>
      <p:pic>
        <p:nvPicPr>
          <p:cNvPr id="43" name="图片 42">
            <a:extLst>
              <a:ext uri="{FF2B5EF4-FFF2-40B4-BE49-F238E27FC236}">
                <a16:creationId xmlns:a16="http://schemas.microsoft.com/office/drawing/2014/main" id="{A638DD47-AFF4-E5E4-6EAF-4BD604653B74}"/>
              </a:ext>
            </a:extLst>
          </p:cNvPr>
          <p:cNvPicPr>
            <a:picLocks noChangeAspect="1"/>
          </p:cNvPicPr>
          <p:nvPr/>
        </p:nvPicPr>
        <p:blipFill>
          <a:blip r:embed="rId8"/>
          <a:stretch>
            <a:fillRect/>
          </a:stretch>
        </p:blipFill>
        <p:spPr>
          <a:xfrm>
            <a:off x="2430473" y="4145468"/>
            <a:ext cx="230298" cy="197621"/>
          </a:xfrm>
          <a:prstGeom prst="rect">
            <a:avLst/>
          </a:prstGeom>
        </p:spPr>
      </p:pic>
      <p:pic>
        <p:nvPicPr>
          <p:cNvPr id="44" name="图片 43">
            <a:extLst>
              <a:ext uri="{FF2B5EF4-FFF2-40B4-BE49-F238E27FC236}">
                <a16:creationId xmlns:a16="http://schemas.microsoft.com/office/drawing/2014/main" id="{3E19ED87-56A7-D50E-D603-1A78E12DFFF9}"/>
              </a:ext>
            </a:extLst>
          </p:cNvPr>
          <p:cNvPicPr>
            <a:picLocks noChangeAspect="1"/>
          </p:cNvPicPr>
          <p:nvPr/>
        </p:nvPicPr>
        <p:blipFill>
          <a:blip r:embed="rId9"/>
          <a:stretch>
            <a:fillRect/>
          </a:stretch>
        </p:blipFill>
        <p:spPr>
          <a:xfrm>
            <a:off x="2409637" y="3562835"/>
            <a:ext cx="284120" cy="282941"/>
          </a:xfrm>
          <a:prstGeom prst="rect">
            <a:avLst/>
          </a:prstGeom>
        </p:spPr>
      </p:pic>
      <p:sp>
        <p:nvSpPr>
          <p:cNvPr id="45" name="文本框 44">
            <a:extLst>
              <a:ext uri="{FF2B5EF4-FFF2-40B4-BE49-F238E27FC236}">
                <a16:creationId xmlns:a16="http://schemas.microsoft.com/office/drawing/2014/main" id="{D8FB890E-595D-19E1-96F8-29287DF95B41}"/>
              </a:ext>
            </a:extLst>
          </p:cNvPr>
          <p:cNvSpPr txBox="1"/>
          <p:nvPr/>
        </p:nvSpPr>
        <p:spPr>
          <a:xfrm>
            <a:off x="2415221" y="4374492"/>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46" name="图片 45">
            <a:extLst>
              <a:ext uri="{FF2B5EF4-FFF2-40B4-BE49-F238E27FC236}">
                <a16:creationId xmlns:a16="http://schemas.microsoft.com/office/drawing/2014/main" id="{CE404C6E-37AB-16B0-C4CE-2B95BFA6603C}"/>
              </a:ext>
            </a:extLst>
          </p:cNvPr>
          <p:cNvPicPr>
            <a:picLocks noChangeAspect="1"/>
          </p:cNvPicPr>
          <p:nvPr/>
        </p:nvPicPr>
        <p:blipFill>
          <a:blip r:embed="rId10"/>
          <a:stretch>
            <a:fillRect/>
          </a:stretch>
        </p:blipFill>
        <p:spPr>
          <a:xfrm>
            <a:off x="2757577" y="2148083"/>
            <a:ext cx="229928" cy="293714"/>
          </a:xfrm>
          <a:prstGeom prst="rect">
            <a:avLst/>
          </a:prstGeom>
        </p:spPr>
      </p:pic>
      <p:pic>
        <p:nvPicPr>
          <p:cNvPr id="47" name="图片 46">
            <a:extLst>
              <a:ext uri="{FF2B5EF4-FFF2-40B4-BE49-F238E27FC236}">
                <a16:creationId xmlns:a16="http://schemas.microsoft.com/office/drawing/2014/main" id="{153EA981-63F6-19C8-5ED3-780057C18096}"/>
              </a:ext>
            </a:extLst>
          </p:cNvPr>
          <p:cNvPicPr>
            <a:picLocks noChangeAspect="1"/>
          </p:cNvPicPr>
          <p:nvPr/>
        </p:nvPicPr>
        <p:blipFill>
          <a:blip r:embed="rId11">
            <a:extLst>
              <a:ext uri="{BEBA8EAE-BF5A-486C-A8C5-ECC9F3942E4B}">
                <a14:imgProps xmlns:a14="http://schemas.microsoft.com/office/drawing/2010/main">
                  <a14:imgLayer r:embed="rId23">
                    <a14:imgEffect>
                      <a14:backgroundRemoval t="8594" b="92188" l="9938" r="89752">
                        <a14:foregroundMark x1="68012" y1="92578" x2="68012" y2="92578"/>
                        <a14:foregroundMark x1="26398" y1="8594" x2="26398" y2="8594"/>
                        <a14:foregroundMark x1="34783" y1="76563" x2="34783" y2="76563"/>
                        <a14:foregroundMark x1="45031" y1="73047" x2="45031" y2="73047"/>
                        <a14:foregroundMark x1="72050" y1="79688" x2="72050" y2="79688"/>
                      </a14:backgroundRemoval>
                    </a14:imgEffect>
                  </a14:imgLayer>
                </a14:imgProps>
              </a:ext>
            </a:extLst>
          </a:blip>
          <a:stretch>
            <a:fillRect/>
          </a:stretch>
        </p:blipFill>
        <p:spPr>
          <a:xfrm>
            <a:off x="3829552" y="2206577"/>
            <a:ext cx="277384" cy="220529"/>
          </a:xfrm>
          <a:prstGeom prst="rect">
            <a:avLst/>
          </a:prstGeom>
        </p:spPr>
      </p:pic>
      <p:pic>
        <p:nvPicPr>
          <p:cNvPr id="48" name="图片 47">
            <a:extLst>
              <a:ext uri="{FF2B5EF4-FFF2-40B4-BE49-F238E27FC236}">
                <a16:creationId xmlns:a16="http://schemas.microsoft.com/office/drawing/2014/main" id="{93A9322D-7097-60D7-1B96-9C1F0AE340B5}"/>
              </a:ext>
            </a:extLst>
          </p:cNvPr>
          <p:cNvPicPr>
            <a:picLocks noChangeAspect="1"/>
          </p:cNvPicPr>
          <p:nvPr/>
        </p:nvPicPr>
        <p:blipFill>
          <a:blip r:embed="rId13"/>
          <a:stretch>
            <a:fillRect/>
          </a:stretch>
        </p:blipFill>
        <p:spPr>
          <a:xfrm>
            <a:off x="3166494" y="2167332"/>
            <a:ext cx="220362" cy="260587"/>
          </a:xfrm>
          <a:prstGeom prst="rect">
            <a:avLst/>
          </a:prstGeom>
        </p:spPr>
      </p:pic>
      <p:pic>
        <p:nvPicPr>
          <p:cNvPr id="49" name="图片 48">
            <a:extLst>
              <a:ext uri="{FF2B5EF4-FFF2-40B4-BE49-F238E27FC236}">
                <a16:creationId xmlns:a16="http://schemas.microsoft.com/office/drawing/2014/main" id="{E968FC37-38C1-08C1-80D6-188C9530CEA2}"/>
              </a:ext>
            </a:extLst>
          </p:cNvPr>
          <p:cNvPicPr>
            <a:picLocks noChangeAspect="1"/>
          </p:cNvPicPr>
          <p:nvPr/>
        </p:nvPicPr>
        <p:blipFill>
          <a:blip r:embed="rId14"/>
          <a:stretch>
            <a:fillRect/>
          </a:stretch>
        </p:blipFill>
        <p:spPr>
          <a:xfrm>
            <a:off x="2404631" y="3278645"/>
            <a:ext cx="289126" cy="268214"/>
          </a:xfrm>
          <a:prstGeom prst="rect">
            <a:avLst/>
          </a:prstGeom>
        </p:spPr>
      </p:pic>
      <p:sp>
        <p:nvSpPr>
          <p:cNvPr id="50" name="文本框 49">
            <a:extLst>
              <a:ext uri="{FF2B5EF4-FFF2-40B4-BE49-F238E27FC236}">
                <a16:creationId xmlns:a16="http://schemas.microsoft.com/office/drawing/2014/main" id="{DFF1690F-B15F-29BB-A4E6-C91E3C6DA741}"/>
              </a:ext>
            </a:extLst>
          </p:cNvPr>
          <p:cNvSpPr txBox="1"/>
          <p:nvPr/>
        </p:nvSpPr>
        <p:spPr>
          <a:xfrm>
            <a:off x="4122015" y="2130597"/>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pic>
        <p:nvPicPr>
          <p:cNvPr id="51" name="图片 50" descr="桌子上的凳子&#10;&#10;低可信度描述已自动生成">
            <a:extLst>
              <a:ext uri="{FF2B5EF4-FFF2-40B4-BE49-F238E27FC236}">
                <a16:creationId xmlns:a16="http://schemas.microsoft.com/office/drawing/2014/main" id="{F96567CE-8A68-F686-294D-1FB782A2DA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26367" y="2197805"/>
            <a:ext cx="220529" cy="220529"/>
          </a:xfrm>
          <a:prstGeom prst="rect">
            <a:avLst/>
          </a:prstGeom>
        </p:spPr>
      </p:pic>
      <p:sp>
        <p:nvSpPr>
          <p:cNvPr id="52" name="文本框 51">
            <a:extLst>
              <a:ext uri="{FF2B5EF4-FFF2-40B4-BE49-F238E27FC236}">
                <a16:creationId xmlns:a16="http://schemas.microsoft.com/office/drawing/2014/main" id="{C4CC2521-3640-A9EE-C065-76DA06FC4F0B}"/>
              </a:ext>
            </a:extLst>
          </p:cNvPr>
          <p:cNvSpPr txBox="1"/>
          <p:nvPr/>
        </p:nvSpPr>
        <p:spPr>
          <a:xfrm>
            <a:off x="5991422" y="1721994"/>
            <a:ext cx="3044423"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Non-negative Matrix Factorization</a:t>
            </a:r>
            <a:endParaRPr kumimoji="1" lang="zh-CN" altLang="en-US" sz="1500" b="1"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B8421CB3-52D5-F700-A58D-E1957D4C16DB}"/>
              </a:ext>
            </a:extLst>
          </p:cNvPr>
          <p:cNvSpPr txBox="1"/>
          <p:nvPr/>
        </p:nvSpPr>
        <p:spPr>
          <a:xfrm>
            <a:off x="8150943" y="2106602"/>
            <a:ext cx="271228" cy="300082"/>
          </a:xfrm>
          <a:prstGeom prst="rect">
            <a:avLst/>
          </a:prstGeom>
          <a:noFill/>
        </p:spPr>
        <p:txBody>
          <a:bodyPr wrap="none" rtlCol="0">
            <a:spAutoFit/>
          </a:bodyPr>
          <a:lstStyle/>
          <a:p>
            <a:r>
              <a:rPr kumimoji="1" lang="en-US" altLang="zh-CN" sz="1350" b="1" dirty="0">
                <a:latin typeface="Times New Roman" panose="02020603050405020304" pitchFamily="18" charset="0"/>
                <a:cs typeface="Times New Roman" panose="02020603050405020304" pitchFamily="18" charset="0"/>
              </a:rPr>
              <a:t>?</a:t>
            </a:r>
            <a:endParaRPr kumimoji="1" lang="zh-CN" altLang="en-US" sz="1350" b="1"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E7DD9211-EE6A-A829-09DF-C4278A7E75AA}"/>
              </a:ext>
            </a:extLst>
          </p:cNvPr>
          <p:cNvSpPr txBox="1"/>
          <p:nvPr/>
        </p:nvSpPr>
        <p:spPr>
          <a:xfrm>
            <a:off x="8929010" y="4065111"/>
            <a:ext cx="271228" cy="300082"/>
          </a:xfrm>
          <a:prstGeom prst="rect">
            <a:avLst/>
          </a:prstGeom>
          <a:noFill/>
        </p:spPr>
        <p:txBody>
          <a:bodyPr wrap="none" rtlCol="0">
            <a:spAutoFit/>
          </a:bodyPr>
          <a:lstStyle/>
          <a:p>
            <a:r>
              <a:rPr kumimoji="1" lang="en-US" altLang="zh-CN" sz="1350" b="1" dirty="0">
                <a:latin typeface="Times New Roman" panose="02020603050405020304" pitchFamily="18" charset="0"/>
                <a:cs typeface="Times New Roman" panose="02020603050405020304" pitchFamily="18" charset="0"/>
              </a:rPr>
              <a:t>?</a:t>
            </a:r>
            <a:endParaRPr kumimoji="1" lang="zh-CN" altLang="en-US" sz="135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A1E98F59-589B-68AA-FEFC-158DE5597E25}"/>
              </a:ext>
            </a:extLst>
          </p:cNvPr>
          <p:cNvSpPr txBox="1"/>
          <p:nvPr/>
        </p:nvSpPr>
        <p:spPr>
          <a:xfrm>
            <a:off x="8885729" y="3799058"/>
            <a:ext cx="357790" cy="300082"/>
          </a:xfrm>
          <a:prstGeom prst="rect">
            <a:avLst/>
          </a:prstGeom>
          <a:noFill/>
        </p:spPr>
        <p:txBody>
          <a:bodyPr wrap="none" rtlCol="0">
            <a:spAutoFit/>
          </a:bodyPr>
          <a:lstStyle/>
          <a:p>
            <a:r>
              <a:rPr kumimoji="1" lang="en-US" altLang="zh-CN" sz="1350" dirty="0">
                <a:latin typeface="Times New Roman" panose="02020603050405020304" pitchFamily="18" charset="0"/>
                <a:cs typeface="Times New Roman" panose="02020603050405020304" pitchFamily="18" charset="0"/>
              </a:rPr>
              <a:t>…</a:t>
            </a:r>
            <a:endParaRPr kumimoji="1" lang="zh-CN" altLang="en-US" sz="1350" dirty="0">
              <a:latin typeface="Times New Roman" panose="02020603050405020304" pitchFamily="18" charset="0"/>
              <a:cs typeface="Times New Roman" panose="02020603050405020304" pitchFamily="18" charset="0"/>
            </a:endParaRPr>
          </a:p>
        </p:txBody>
      </p:sp>
      <p:sp>
        <p:nvSpPr>
          <p:cNvPr id="56" name="圆角矩形 55">
            <a:extLst>
              <a:ext uri="{FF2B5EF4-FFF2-40B4-BE49-F238E27FC236}">
                <a16:creationId xmlns:a16="http://schemas.microsoft.com/office/drawing/2014/main" id="{7D3D1400-914E-2D59-B5EF-EDD97556C77F}"/>
              </a:ext>
            </a:extLst>
          </p:cNvPr>
          <p:cNvSpPr/>
          <p:nvPr/>
        </p:nvSpPr>
        <p:spPr>
          <a:xfrm>
            <a:off x="2251962" y="2090470"/>
            <a:ext cx="3581653" cy="2880164"/>
          </a:xfrm>
          <a:prstGeom prst="roundRect">
            <a:avLst>
              <a:gd name="adj" fmla="val 11326"/>
            </a:avLst>
          </a:prstGeom>
          <a:noFill/>
          <a:ln w="254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7" name="文本框 56">
            <a:extLst>
              <a:ext uri="{FF2B5EF4-FFF2-40B4-BE49-F238E27FC236}">
                <a16:creationId xmlns:a16="http://schemas.microsoft.com/office/drawing/2014/main" id="{30E2A8FF-7F16-6E07-4D28-C43D14B57CDA}"/>
              </a:ext>
            </a:extLst>
          </p:cNvPr>
          <p:cNvSpPr txBox="1"/>
          <p:nvPr/>
        </p:nvSpPr>
        <p:spPr>
          <a:xfrm>
            <a:off x="3507220" y="1585940"/>
            <a:ext cx="922047" cy="461665"/>
          </a:xfrm>
          <a:prstGeom prst="rect">
            <a:avLst/>
          </a:prstGeom>
          <a:noFill/>
        </p:spPr>
        <p:txBody>
          <a:bodyPr wrap="none" rtlCol="0">
            <a:spAutoFit/>
          </a:bodyPr>
          <a:lstStyle/>
          <a:p>
            <a:r>
              <a:rPr kumimoji="1" lang="en-US" altLang="zh-CN" sz="2400" b="1" dirty="0">
                <a:solidFill>
                  <a:srgbClr val="00B050"/>
                </a:solidFill>
                <a:latin typeface="Times New Roman" panose="02020603050405020304" pitchFamily="18" charset="0"/>
                <a:cs typeface="Times New Roman" panose="02020603050405020304" pitchFamily="18" charset="0"/>
              </a:rPr>
              <a:t>Input</a:t>
            </a:r>
            <a:endParaRPr kumimoji="1" lang="zh-CN" altLang="en-US" sz="2400" b="1" dirty="0">
              <a:solidFill>
                <a:srgbClr val="00B050"/>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C3C7259A-450D-67A7-3F7B-7ED7A09538CE}"/>
              </a:ext>
            </a:extLst>
          </p:cNvPr>
          <p:cNvSpPr txBox="1"/>
          <p:nvPr/>
        </p:nvSpPr>
        <p:spPr>
          <a:xfrm>
            <a:off x="8760766" y="2289730"/>
            <a:ext cx="1143262" cy="461665"/>
          </a:xfrm>
          <a:prstGeom prst="rect">
            <a:avLst/>
          </a:prstGeom>
          <a:noFill/>
        </p:spPr>
        <p:txBody>
          <a:bodyPr wrap="none" rtlCol="0">
            <a:spAutoFit/>
          </a:bodyPr>
          <a:lstStyle/>
          <a:p>
            <a:r>
              <a:rPr kumimoji="1" lang="en-US" altLang="zh-CN" sz="2400" b="1" dirty="0">
                <a:solidFill>
                  <a:schemeClr val="accent2">
                    <a:lumMod val="75000"/>
                  </a:schemeClr>
                </a:solidFill>
                <a:latin typeface="Times New Roman" panose="02020603050405020304" pitchFamily="18" charset="0"/>
                <a:cs typeface="Times New Roman" panose="02020603050405020304" pitchFamily="18" charset="0"/>
              </a:rPr>
              <a:t>Output</a:t>
            </a:r>
            <a:endParaRPr kumimoji="1" lang="zh-CN" altLang="en-US" sz="2400" b="1"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59" name="肘形连接符 58">
            <a:extLst>
              <a:ext uri="{FF2B5EF4-FFF2-40B4-BE49-F238E27FC236}">
                <a16:creationId xmlns:a16="http://schemas.microsoft.com/office/drawing/2014/main" id="{4781FC3C-B846-A365-6F99-6004BC6CC3D7}"/>
              </a:ext>
            </a:extLst>
          </p:cNvPr>
          <p:cNvCxnSpPr>
            <a:cxnSpLocks/>
            <a:stCxn id="4" idx="2"/>
            <a:endCxn id="38" idx="2"/>
          </p:cNvCxnSpPr>
          <p:nvPr/>
        </p:nvCxnSpPr>
        <p:spPr>
          <a:xfrm rot="5400000">
            <a:off x="5569169" y="2642465"/>
            <a:ext cx="51669" cy="3976007"/>
          </a:xfrm>
          <a:prstGeom prst="bentConnector3">
            <a:avLst>
              <a:gd name="adj1" fmla="val 1000478"/>
            </a:avLst>
          </a:prstGeom>
          <a:ln w="19050">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E18A8180-DC6D-A186-E46E-244329A5E1C0}"/>
              </a:ext>
            </a:extLst>
          </p:cNvPr>
          <p:cNvSpPr txBox="1"/>
          <p:nvPr/>
        </p:nvSpPr>
        <p:spPr>
          <a:xfrm>
            <a:off x="6491115" y="4874138"/>
            <a:ext cx="792205"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Similar</a:t>
            </a:r>
            <a:endParaRPr kumimoji="1" lang="zh-CN" altLang="en-US" sz="1500" b="1"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4B76FF05-AD21-F0CC-563E-A62E2B9D6716}"/>
              </a:ext>
            </a:extLst>
          </p:cNvPr>
          <p:cNvSpPr txBox="1"/>
          <p:nvPr/>
        </p:nvSpPr>
        <p:spPr>
          <a:xfrm>
            <a:off x="5084360" y="2090470"/>
            <a:ext cx="739305" cy="323165"/>
          </a:xfrm>
          <a:prstGeom prst="rect">
            <a:avLst/>
          </a:prstGeom>
          <a:noFill/>
        </p:spPr>
        <p:txBody>
          <a:bodyPr wrap="none" rtlCol="0">
            <a:spAutoFit/>
          </a:bodyPr>
          <a:lstStyle/>
          <a:p>
            <a:r>
              <a:rPr kumimoji="1" lang="en-US" altLang="zh-CN" sz="1500" b="1" dirty="0">
                <a:latin typeface="Times New Roman" panose="02020603050405020304" pitchFamily="18" charset="0"/>
                <a:cs typeface="Times New Roman" panose="02020603050405020304" pitchFamily="18" charset="0"/>
              </a:rPr>
              <a:t>Target</a:t>
            </a:r>
            <a:endParaRPr kumimoji="1" lang="zh-CN" altLang="en-US" sz="1500" b="1"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D74E8C80-CF47-E423-CE7A-FD7CA5F3BF67}"/>
              </a:ext>
            </a:extLst>
          </p:cNvPr>
          <p:cNvSpPr txBox="1"/>
          <p:nvPr/>
        </p:nvSpPr>
        <p:spPr>
          <a:xfrm>
            <a:off x="2869121" y="4617536"/>
            <a:ext cx="1321408" cy="615553"/>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        Y</a:t>
            </a:r>
          </a:p>
          <a:p>
            <a:r>
              <a:rPr kumimoji="1" lang="en-US" altLang="zh-CN" sz="1600" b="1" dirty="0">
                <a:latin typeface="Times New Roman" panose="02020603050405020304" pitchFamily="18" charset="0"/>
                <a:cs typeface="Times New Roman" panose="02020603050405020304" pitchFamily="18" charset="0"/>
              </a:rPr>
              <a:t>(observed)</a:t>
            </a:r>
            <a:endParaRPr kumimoji="1" lang="zh-CN" altLang="en-US" sz="16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DBE1A238-47CC-96E7-4007-24FBD8F474F1}"/>
              </a:ext>
            </a:extLst>
          </p:cNvPr>
          <p:cNvSpPr txBox="1"/>
          <p:nvPr/>
        </p:nvSpPr>
        <p:spPr>
          <a:xfrm>
            <a:off x="4916510" y="4610643"/>
            <a:ext cx="1591749" cy="615553"/>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      X</a:t>
            </a:r>
          </a:p>
          <a:p>
            <a:r>
              <a:rPr kumimoji="1" lang="en-US" altLang="zh-CN" sz="1600" b="1" dirty="0">
                <a:latin typeface="Times New Roman" panose="02020603050405020304" pitchFamily="18" charset="0"/>
                <a:cs typeface="Times New Roman" panose="02020603050405020304" pitchFamily="18" charset="0"/>
              </a:rPr>
              <a:t>(observed)</a:t>
            </a:r>
            <a:endParaRPr kumimoji="1" lang="zh-CN" altLang="en-US" sz="1600" b="1"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4535E768-1E1C-D305-41FF-C3E8E0A8DE77}"/>
              </a:ext>
            </a:extLst>
          </p:cNvPr>
          <p:cNvSpPr txBox="1"/>
          <p:nvPr/>
        </p:nvSpPr>
        <p:spPr>
          <a:xfrm>
            <a:off x="7591046" y="4599673"/>
            <a:ext cx="41549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W</a:t>
            </a:r>
            <a:endParaRPr kumimoji="1" lang="zh-CN" altLang="en-US" b="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710AA62A-6EBA-19D6-E6A3-30FC5974D5D5}"/>
              </a:ext>
            </a:extLst>
          </p:cNvPr>
          <p:cNvSpPr txBox="1"/>
          <p:nvPr/>
        </p:nvSpPr>
        <p:spPr>
          <a:xfrm>
            <a:off x="9150399" y="4564996"/>
            <a:ext cx="364202"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H</a:t>
            </a:r>
            <a:endParaRPr kumimoji="1" lang="zh-CN" altLang="en-US" b="1"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3D0ECF2A-FFE4-4014-B187-598496762E87}"/>
              </a:ext>
            </a:extLst>
          </p:cNvPr>
          <p:cNvSpPr txBox="1"/>
          <p:nvPr/>
        </p:nvSpPr>
        <p:spPr>
          <a:xfrm>
            <a:off x="358210" y="5447324"/>
            <a:ext cx="5036635" cy="369332"/>
          </a:xfrm>
          <a:prstGeom prst="rect">
            <a:avLst/>
          </a:prstGeom>
          <a:noFill/>
        </p:spPr>
        <p:txBody>
          <a:bodyPr wrap="none" rtlCol="0">
            <a:spAutoFit/>
          </a:bodyPr>
          <a:lstStyle/>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Y:  observed taxa abundance of reference sources</a:t>
            </a:r>
          </a:p>
        </p:txBody>
      </p:sp>
    </p:spTree>
    <p:custDataLst>
      <p:tags r:id="rId1"/>
    </p:custDataLst>
    <p:extLst>
      <p:ext uri="{BB962C8B-B14F-4D97-AF65-F5344CB8AC3E}">
        <p14:creationId xmlns:p14="http://schemas.microsoft.com/office/powerpoint/2010/main" val="379448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500"/>
                                        <p:tgtEl>
                                          <p:spTgt spid="5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dissolv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5D6447A-55F0-04D3-B5BC-99E13A53BDF5}"/>
              </a:ext>
            </a:extLst>
          </p:cNvPr>
          <p:cNvSpPr txBox="1"/>
          <p:nvPr/>
        </p:nvSpPr>
        <p:spPr>
          <a:xfrm>
            <a:off x="526267" y="394111"/>
            <a:ext cx="6986818" cy="584775"/>
          </a:xfrm>
          <a:prstGeom prst="rect">
            <a:avLst/>
          </a:prstGeom>
          <a:noFill/>
        </p:spPr>
        <p:txBody>
          <a:bodyPr wrap="square" rtlCol="0">
            <a:spAutoFit/>
          </a:bodyPr>
          <a:lstStyle/>
          <a:p>
            <a:r>
              <a:rPr lang="en-US" altLang="zh-CN" sz="3200" b="1" dirty="0" err="1">
                <a:solidFill>
                  <a:srgbClr val="701944"/>
                </a:solidFill>
              </a:rPr>
              <a:t>SourceID</a:t>
            </a:r>
            <a:r>
              <a:rPr lang="en-US" altLang="zh-CN" sz="3200" b="1" dirty="0">
                <a:solidFill>
                  <a:srgbClr val="701944"/>
                </a:solidFill>
              </a:rPr>
              <a:t>-NMF: optimization objective</a:t>
            </a:r>
            <a:endParaRPr lang="zh-CN" altLang="en-US" sz="3200" b="1" dirty="0">
              <a:solidFill>
                <a:srgbClr val="701944"/>
              </a:solidFill>
            </a:endParaRPr>
          </a:p>
        </p:txBody>
      </p:sp>
      <p:cxnSp>
        <p:nvCxnSpPr>
          <p:cNvPr id="13" name="直接连接符 4">
            <a:extLst>
              <a:ext uri="{FF2B5EF4-FFF2-40B4-BE49-F238E27FC236}">
                <a16:creationId xmlns:a16="http://schemas.microsoft.com/office/drawing/2014/main" id="{E9AC5369-D35C-8076-E89A-98FDA38E0D97}"/>
              </a:ext>
            </a:extLst>
          </p:cNvPr>
          <p:cNvCxnSpPr>
            <a:cxnSpLocks/>
          </p:cNvCxnSpPr>
          <p:nvPr/>
        </p:nvCxnSpPr>
        <p:spPr>
          <a:xfrm>
            <a:off x="579863" y="1030390"/>
            <a:ext cx="9760954" cy="0"/>
          </a:xfrm>
          <a:prstGeom prst="line">
            <a:avLst/>
          </a:prstGeom>
          <a:ln w="19050">
            <a:solidFill>
              <a:srgbClr val="70194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CDC31-D31D-727B-A11A-96A14BDBC8E5}"/>
              </a:ext>
            </a:extLst>
          </p:cNvPr>
          <p:cNvSpPr/>
          <p:nvPr/>
        </p:nvSpPr>
        <p:spPr>
          <a:xfrm>
            <a:off x="10340817" y="658216"/>
            <a:ext cx="1132115" cy="384869"/>
          </a:xfrm>
          <a:prstGeom prst="rect">
            <a:avLst/>
          </a:prstGeom>
          <a:solidFill>
            <a:srgbClr val="701944"/>
          </a:solidFill>
          <a:ln>
            <a:solidFill>
              <a:srgbClr val="701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D916D73-0DE2-29A6-F22B-250A8B6AD5A5}"/>
              </a:ext>
            </a:extLst>
          </p:cNvPr>
          <p:cNvSpPr>
            <a:spLocks noGrp="1"/>
          </p:cNvSpPr>
          <p:nvPr>
            <p:ph type="sldNum" sz="quarter" idx="12"/>
          </p:nvPr>
        </p:nvSpPr>
        <p:spPr/>
        <p:txBody>
          <a:bodyPr/>
          <a:lstStyle/>
          <a:p>
            <a:fld id="{BB3FDA5E-6C12-4BB4-9E17-838C360467A1}" type="slidenum">
              <a:rPr lang="zh-CN" altLang="en-US" smtClean="0"/>
              <a:t>9</a:t>
            </a:fld>
            <a:endParaRPr lang="zh-CN" altLang="en-US"/>
          </a:p>
        </p:txBody>
      </p:sp>
      <p:sp>
        <p:nvSpPr>
          <p:cNvPr id="5" name="文本框 127">
            <a:extLst>
              <a:ext uri="{FF2B5EF4-FFF2-40B4-BE49-F238E27FC236}">
                <a16:creationId xmlns:a16="http://schemas.microsoft.com/office/drawing/2014/main" id="{9B93B9D6-1B73-2B7F-A72F-5F6CA8592B7A}"/>
              </a:ext>
            </a:extLst>
          </p:cNvPr>
          <p:cNvSpPr txBox="1"/>
          <p:nvPr/>
        </p:nvSpPr>
        <p:spPr>
          <a:xfrm>
            <a:off x="1038205" y="4328448"/>
            <a:ext cx="5179623" cy="175432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X:  taxa abundance of a sample</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Y	:  observed taxa abundance of reference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W:  taxa abundance of sources (to be estimated)</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H	:   mixing proportion of sources (to be estimated)</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 :   Unknown sources</a:t>
            </a: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A: the last column is all 0 and other elements are 1</a:t>
            </a:r>
            <a:endParaRPr kumimoji="1" lang="zh-CN" altLang="en-US" dirty="0">
              <a:latin typeface="Times New Roman" panose="02020603050405020304" pitchFamily="18" charset="0"/>
              <a:cs typeface="Times New Roman" panose="02020603050405020304" pitchFamily="18" charset="0"/>
            </a:endParaRPr>
          </a:p>
        </p:txBody>
      </p:sp>
      <p:pic>
        <p:nvPicPr>
          <p:cNvPr id="73" name="图片 72" descr="电脑的屏幕&#10;&#10;描述已自动生成">
            <a:extLst>
              <a:ext uri="{FF2B5EF4-FFF2-40B4-BE49-F238E27FC236}">
                <a16:creationId xmlns:a16="http://schemas.microsoft.com/office/drawing/2014/main" id="{0EE89C8C-FFE8-0E89-F938-A6745FA39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62" y="1223495"/>
            <a:ext cx="5960085" cy="2840509"/>
          </a:xfrm>
          <a:prstGeom prst="rect">
            <a:avLst/>
          </a:prstGeom>
        </p:spPr>
      </p:pic>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7CF7139-3FB1-DB7E-B96B-F6D2CCCC4385}"/>
                  </a:ext>
                </a:extLst>
              </p:cNvPr>
              <p:cNvSpPr txBox="1"/>
              <p:nvPr/>
            </p:nvSpPr>
            <p:spPr>
              <a:xfrm>
                <a:off x="6240325" y="2275842"/>
                <a:ext cx="6100548" cy="573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sz="1500" i="1" smtClean="0">
                              <a:solidFill>
                                <a:schemeClr val="tx1">
                                  <a:lumMod val="95000"/>
                                  <a:lumOff val="5000"/>
                                </a:schemeClr>
                              </a:solidFill>
                              <a:latin typeface="Cambria Math" panose="02040503050406030204" pitchFamily="18" charset="0"/>
                            </a:rPr>
                          </m:ctrlPr>
                        </m:funcPr>
                        <m:fName>
                          <m:limLow>
                            <m:limLowPr>
                              <m:ctrlPr>
                                <a:rPr lang="zh-CN" altLang="en-US" sz="1500" i="1">
                                  <a:solidFill>
                                    <a:schemeClr val="tx1">
                                      <a:lumMod val="95000"/>
                                      <a:lumOff val="5000"/>
                                    </a:schemeClr>
                                  </a:solidFill>
                                  <a:latin typeface="Cambria Math" panose="02040503050406030204" pitchFamily="18" charset="0"/>
                                </a:rPr>
                              </m:ctrlPr>
                            </m:limLowPr>
                            <m:e>
                              <m:r>
                                <m:rPr>
                                  <m:sty m:val="p"/>
                                </m:rPr>
                                <a:rPr lang="zh-CN" altLang="en-US" sz="1500">
                                  <a:solidFill>
                                    <a:schemeClr val="tx1">
                                      <a:lumMod val="95000"/>
                                      <a:lumOff val="5000"/>
                                    </a:schemeClr>
                                  </a:solidFill>
                                  <a:latin typeface="Cambria Math" panose="02040503050406030204" pitchFamily="18" charset="0"/>
                                </a:rPr>
                                <m:t>argmin</m:t>
                              </m:r>
                            </m:e>
                            <m:lim>
                              <m:r>
                                <a:rPr lang="zh-CN" altLang="en-US" sz="1500" i="1">
                                  <a:solidFill>
                                    <a:schemeClr val="tx1">
                                      <a:lumMod val="95000"/>
                                      <a:lumOff val="5000"/>
                                    </a:schemeClr>
                                  </a:solidFill>
                                  <a:latin typeface="Cambria Math" panose="02040503050406030204" pitchFamily="18" charset="0"/>
                                </a:rPr>
                                <m:t>𝑊</m:t>
                              </m:r>
                              <m:r>
                                <a:rPr lang="zh-CN" altLang="en-US" sz="1500" i="0">
                                  <a:solidFill>
                                    <a:schemeClr val="tx1">
                                      <a:lumMod val="95000"/>
                                      <a:lumOff val="5000"/>
                                    </a:schemeClr>
                                  </a:solidFill>
                                  <a:latin typeface="Cambria Math" panose="02040503050406030204" pitchFamily="18" charset="0"/>
                                </a:rPr>
                                <m:t>,</m:t>
                              </m:r>
                              <m:r>
                                <a:rPr lang="zh-CN" altLang="en-US" sz="1500" i="1">
                                  <a:solidFill>
                                    <a:schemeClr val="tx1">
                                      <a:lumMod val="95000"/>
                                      <a:lumOff val="5000"/>
                                    </a:schemeClr>
                                  </a:solidFill>
                                  <a:latin typeface="Cambria Math" panose="02040503050406030204" pitchFamily="18" charset="0"/>
                                </a:rPr>
                                <m:t>𝐻</m:t>
                              </m:r>
                            </m:lim>
                          </m:limLow>
                        </m:fName>
                        <m:e>
                          <m:f>
                            <m:fPr>
                              <m:ctrlPr>
                                <a:rPr lang="zh-CN" altLang="en-US" sz="1500" b="1" i="1" smtClean="0">
                                  <a:solidFill>
                                    <a:schemeClr val="accent2">
                                      <a:lumMod val="75000"/>
                                    </a:schemeClr>
                                  </a:solidFill>
                                  <a:latin typeface="Cambria Math" panose="02040503050406030204" pitchFamily="18" charset="0"/>
                                </a:rPr>
                              </m:ctrlPr>
                            </m:fPr>
                            <m:num>
                              <m:r>
                                <a:rPr lang="zh-CN" altLang="en-US" sz="1500" b="1" i="0">
                                  <a:solidFill>
                                    <a:schemeClr val="accent2">
                                      <a:lumMod val="75000"/>
                                    </a:schemeClr>
                                  </a:solidFill>
                                  <a:latin typeface="Cambria Math" panose="02040503050406030204" pitchFamily="18" charset="0"/>
                                </a:rPr>
                                <m:t>𝟏</m:t>
                              </m:r>
                            </m:num>
                            <m:den>
                              <m:r>
                                <a:rPr lang="zh-CN" altLang="en-US" sz="1500" b="1" i="0">
                                  <a:solidFill>
                                    <a:schemeClr val="accent2">
                                      <a:lumMod val="75000"/>
                                    </a:schemeClr>
                                  </a:solidFill>
                                  <a:latin typeface="Cambria Math" panose="02040503050406030204" pitchFamily="18" charset="0"/>
                                </a:rPr>
                                <m:t>𝟐</m:t>
                              </m:r>
                            </m:den>
                          </m:f>
                          <m:sSubSup>
                            <m:sSubSupPr>
                              <m:ctrlPr>
                                <a:rPr lang="zh-CN" altLang="en-US" sz="1500" b="1" i="1">
                                  <a:solidFill>
                                    <a:schemeClr val="accent2">
                                      <a:lumMod val="75000"/>
                                    </a:schemeClr>
                                  </a:solidFill>
                                  <a:latin typeface="Cambria Math" panose="02040503050406030204" pitchFamily="18" charset="0"/>
                                </a:rPr>
                              </m:ctrlPr>
                            </m:sSubSupPr>
                            <m:e>
                              <m:d>
                                <m:dPr>
                                  <m:begChr m:val="‖"/>
                                  <m:endChr m:val="‖"/>
                                  <m:ctrlPr>
                                    <a:rPr lang="zh-CN" altLang="en-US" sz="1500" b="1" i="1">
                                      <a:solidFill>
                                        <a:schemeClr val="accent2">
                                          <a:lumMod val="75000"/>
                                        </a:schemeClr>
                                      </a:solidFill>
                                      <a:latin typeface="Cambria Math" panose="02040503050406030204" pitchFamily="18" charset="0"/>
                                    </a:rPr>
                                  </m:ctrlPr>
                                </m:dPr>
                                <m:e>
                                  <m:r>
                                    <a:rPr lang="zh-CN" altLang="en-US" sz="1500" b="1" i="1">
                                      <a:solidFill>
                                        <a:schemeClr val="accent2">
                                          <a:lumMod val="75000"/>
                                        </a:schemeClr>
                                      </a:solidFill>
                                      <a:latin typeface="Cambria Math" panose="02040503050406030204" pitchFamily="18" charset="0"/>
                                    </a:rPr>
                                    <m:t>𝑿</m:t>
                                  </m:r>
                                  <m:r>
                                    <a:rPr lang="zh-CN" altLang="en-US" sz="1500" b="1" i="0">
                                      <a:solidFill>
                                        <a:schemeClr val="accent2">
                                          <a:lumMod val="75000"/>
                                        </a:schemeClr>
                                      </a:solidFill>
                                      <a:latin typeface="Cambria Math" panose="02040503050406030204" pitchFamily="18" charset="0"/>
                                    </a:rPr>
                                    <m:t>−</m:t>
                                  </m:r>
                                  <m:r>
                                    <a:rPr lang="zh-CN" altLang="en-US" sz="1500" b="1" i="1">
                                      <a:solidFill>
                                        <a:schemeClr val="accent2">
                                          <a:lumMod val="75000"/>
                                        </a:schemeClr>
                                      </a:solidFill>
                                      <a:latin typeface="Cambria Math" panose="02040503050406030204" pitchFamily="18" charset="0"/>
                                    </a:rPr>
                                    <m:t>𝑾𝑯</m:t>
                                  </m:r>
                                </m:e>
                              </m:d>
                            </m:e>
                            <m:sub>
                              <m:r>
                                <a:rPr lang="zh-CN" altLang="en-US" sz="1500" b="1" i="1">
                                  <a:solidFill>
                                    <a:schemeClr val="accent2">
                                      <a:lumMod val="75000"/>
                                    </a:schemeClr>
                                  </a:solidFill>
                                  <a:latin typeface="Cambria Math" panose="02040503050406030204" pitchFamily="18" charset="0"/>
                                </a:rPr>
                                <m:t>𝑭</m:t>
                              </m:r>
                            </m:sub>
                            <m:sup>
                              <m:r>
                                <a:rPr lang="zh-CN" altLang="en-US" sz="1500" b="1" i="0">
                                  <a:solidFill>
                                    <a:schemeClr val="accent2">
                                      <a:lumMod val="75000"/>
                                    </a:schemeClr>
                                  </a:solidFill>
                                  <a:latin typeface="Cambria Math" panose="02040503050406030204" pitchFamily="18" charset="0"/>
                                </a:rPr>
                                <m:t>𝟐</m:t>
                              </m:r>
                            </m:sup>
                          </m:sSubSup>
                          <m:r>
                            <a:rPr lang="zh-CN" altLang="en-US" sz="1500" i="0">
                              <a:solidFill>
                                <a:schemeClr val="tx1">
                                  <a:lumMod val="95000"/>
                                  <a:lumOff val="5000"/>
                                </a:schemeClr>
                              </a:solidFill>
                              <a:latin typeface="Cambria Math" panose="02040503050406030204" pitchFamily="18" charset="0"/>
                            </a:rPr>
                            <m:t>+</m:t>
                          </m:r>
                          <m:f>
                            <m:fPr>
                              <m:ctrlPr>
                                <a:rPr lang="zh-CN" altLang="en-US" sz="1500" b="1" i="1" smtClean="0">
                                  <a:solidFill>
                                    <a:schemeClr val="accent5">
                                      <a:lumMod val="75000"/>
                                    </a:schemeClr>
                                  </a:solidFill>
                                  <a:latin typeface="Cambria Math" panose="02040503050406030204" pitchFamily="18" charset="0"/>
                                </a:rPr>
                              </m:ctrlPr>
                            </m:fPr>
                            <m:num>
                              <m:r>
                                <a:rPr lang="zh-CN" altLang="en-US" sz="1500" b="1" i="0">
                                  <a:solidFill>
                                    <a:schemeClr val="accent5">
                                      <a:lumMod val="75000"/>
                                    </a:schemeClr>
                                  </a:solidFill>
                                  <a:latin typeface="Cambria Math" panose="02040503050406030204" pitchFamily="18" charset="0"/>
                                </a:rPr>
                                <m:t>𝟏</m:t>
                              </m:r>
                            </m:num>
                            <m:den>
                              <m:r>
                                <a:rPr lang="zh-CN" altLang="en-US" sz="1500" b="1" i="0">
                                  <a:solidFill>
                                    <a:schemeClr val="accent5">
                                      <a:lumMod val="75000"/>
                                    </a:schemeClr>
                                  </a:solidFill>
                                  <a:latin typeface="Cambria Math" panose="02040503050406030204" pitchFamily="18" charset="0"/>
                                </a:rPr>
                                <m:t>𝟐</m:t>
                              </m:r>
                            </m:den>
                          </m:f>
                          <m:sSubSup>
                            <m:sSubSupPr>
                              <m:ctrlPr>
                                <a:rPr lang="zh-CN" altLang="en-US" sz="1500" b="1" i="1">
                                  <a:solidFill>
                                    <a:schemeClr val="accent5">
                                      <a:lumMod val="75000"/>
                                    </a:schemeClr>
                                  </a:solidFill>
                                  <a:latin typeface="Cambria Math" panose="02040503050406030204" pitchFamily="18" charset="0"/>
                                </a:rPr>
                              </m:ctrlPr>
                            </m:sSubSupPr>
                            <m:e>
                              <m:d>
                                <m:dPr>
                                  <m:begChr m:val="‖"/>
                                  <m:endChr m:val="‖"/>
                                  <m:ctrlPr>
                                    <a:rPr lang="zh-CN" altLang="en-US" sz="1500" b="1" i="1">
                                      <a:solidFill>
                                        <a:schemeClr val="accent5">
                                          <a:lumMod val="75000"/>
                                        </a:schemeClr>
                                      </a:solidFill>
                                      <a:latin typeface="Cambria Math" panose="02040503050406030204" pitchFamily="18" charset="0"/>
                                    </a:rPr>
                                  </m:ctrlPr>
                                </m:dPr>
                                <m:e>
                                  <m:r>
                                    <a:rPr lang="zh-CN" altLang="en-US" sz="1500" b="1" i="1">
                                      <a:solidFill>
                                        <a:schemeClr val="accent5">
                                          <a:lumMod val="75000"/>
                                        </a:schemeClr>
                                      </a:solidFill>
                                      <a:latin typeface="Cambria Math" panose="02040503050406030204" pitchFamily="18" charset="0"/>
                                    </a:rPr>
                                    <m:t>𝑨</m:t>
                                  </m:r>
                                  <m:r>
                                    <a:rPr lang="zh-CN" altLang="en-US" sz="1500" b="1" i="1">
                                      <a:solidFill>
                                        <a:schemeClr val="accent5">
                                          <a:lumMod val="75000"/>
                                        </a:schemeClr>
                                      </a:solidFill>
                                      <a:latin typeface="Cambria Math" panose="02040503050406030204" pitchFamily="18" charset="0"/>
                                    </a:rPr>
                                    <m:t>◦</m:t>
                                  </m:r>
                                  <m:d>
                                    <m:dPr>
                                      <m:ctrlPr>
                                        <a:rPr lang="zh-CN" altLang="en-US" sz="1500" b="1" i="1">
                                          <a:solidFill>
                                            <a:schemeClr val="accent5">
                                              <a:lumMod val="75000"/>
                                            </a:schemeClr>
                                          </a:solidFill>
                                          <a:latin typeface="Cambria Math" panose="02040503050406030204" pitchFamily="18" charset="0"/>
                                        </a:rPr>
                                      </m:ctrlPr>
                                    </m:dPr>
                                    <m:e>
                                      <m:r>
                                        <a:rPr lang="en-US" altLang="zh-CN" sz="1500" b="1" i="1" smtClean="0">
                                          <a:solidFill>
                                            <a:schemeClr val="accent5">
                                              <a:lumMod val="75000"/>
                                            </a:schemeClr>
                                          </a:solidFill>
                                          <a:latin typeface="Cambria Math" panose="02040503050406030204" pitchFamily="18" charset="0"/>
                                        </a:rPr>
                                        <m:t>𝑾</m:t>
                                      </m:r>
                                      <m:r>
                                        <a:rPr lang="zh-CN" altLang="en-US" sz="1500" b="1" i="0">
                                          <a:solidFill>
                                            <a:schemeClr val="accent5">
                                              <a:lumMod val="75000"/>
                                            </a:schemeClr>
                                          </a:solidFill>
                                          <a:latin typeface="Cambria Math" panose="02040503050406030204" pitchFamily="18" charset="0"/>
                                        </a:rPr>
                                        <m:t>−</m:t>
                                      </m:r>
                                      <m:r>
                                        <a:rPr lang="zh-CN" altLang="en-US" sz="1500" b="1" i="1">
                                          <a:solidFill>
                                            <a:schemeClr val="accent5">
                                              <a:lumMod val="75000"/>
                                            </a:schemeClr>
                                          </a:solidFill>
                                          <a:latin typeface="Cambria Math" panose="02040503050406030204" pitchFamily="18" charset="0"/>
                                        </a:rPr>
                                        <m:t>𝒀</m:t>
                                      </m:r>
                                    </m:e>
                                  </m:d>
                                </m:e>
                              </m:d>
                            </m:e>
                            <m:sub>
                              <m:r>
                                <a:rPr lang="zh-CN" altLang="en-US" sz="1500" b="1" i="1">
                                  <a:solidFill>
                                    <a:schemeClr val="accent5">
                                      <a:lumMod val="75000"/>
                                    </a:schemeClr>
                                  </a:solidFill>
                                  <a:latin typeface="Cambria Math" panose="02040503050406030204" pitchFamily="18" charset="0"/>
                                </a:rPr>
                                <m:t>𝑭</m:t>
                              </m:r>
                            </m:sub>
                            <m:sup>
                              <m:r>
                                <a:rPr lang="zh-CN" altLang="en-US" sz="1500" b="1" i="0">
                                  <a:solidFill>
                                    <a:schemeClr val="accent5">
                                      <a:lumMod val="75000"/>
                                    </a:schemeClr>
                                  </a:solidFill>
                                  <a:latin typeface="Cambria Math" panose="02040503050406030204" pitchFamily="18" charset="0"/>
                                </a:rPr>
                                <m:t>𝟐</m:t>
                              </m:r>
                            </m:sup>
                          </m:sSubSup>
                        </m:e>
                      </m:func>
                    </m:oMath>
                  </m:oMathPara>
                </a14:m>
                <a:endParaRPr lang="zh-CN" altLang="en-US" sz="1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F7CF7139-3FB1-DB7E-B96B-F6D2CCCC4385}"/>
                  </a:ext>
                </a:extLst>
              </p:cNvPr>
              <p:cNvSpPr txBox="1">
                <a:spLocks noRot="1" noChangeAspect="1" noMove="1" noResize="1" noEditPoints="1" noAdjustHandles="1" noChangeArrowheads="1" noChangeShapeType="1" noTextEdit="1"/>
              </p:cNvSpPr>
              <p:nvPr/>
            </p:nvSpPr>
            <p:spPr>
              <a:xfrm>
                <a:off x="6240325" y="2275842"/>
                <a:ext cx="6100548" cy="5731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28FBE4F-7424-3313-9AA8-F062C217E746}"/>
                  </a:ext>
                </a:extLst>
              </p:cNvPr>
              <p:cNvSpPr txBox="1"/>
              <p:nvPr/>
            </p:nvSpPr>
            <p:spPr>
              <a:xfrm>
                <a:off x="6240325" y="2900517"/>
                <a:ext cx="6161964" cy="6785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500" i="1" smtClean="0">
                          <a:solidFill>
                            <a:schemeClr val="tx1">
                              <a:lumMod val="95000"/>
                              <a:lumOff val="5000"/>
                            </a:schemeClr>
                          </a:solidFill>
                          <a:latin typeface="Cambria Math" panose="02040503050406030204" pitchFamily="18" charset="0"/>
                        </a:rPr>
                        <m:t>𝑠</m:t>
                      </m:r>
                      <m:r>
                        <a:rPr lang="zh-CN" altLang="en-US" sz="1500" i="0">
                          <a:solidFill>
                            <a:schemeClr val="tx1">
                              <a:lumMod val="95000"/>
                              <a:lumOff val="5000"/>
                            </a:schemeClr>
                          </a:solidFill>
                          <a:latin typeface="Cambria Math" panose="02040503050406030204" pitchFamily="18" charset="0"/>
                        </a:rPr>
                        <m:t>.</m:t>
                      </m:r>
                      <m:r>
                        <a:rPr lang="zh-CN" altLang="en-US" sz="1500" i="1">
                          <a:solidFill>
                            <a:schemeClr val="tx1">
                              <a:lumMod val="95000"/>
                              <a:lumOff val="5000"/>
                            </a:schemeClr>
                          </a:solidFill>
                          <a:latin typeface="Cambria Math" panose="02040503050406030204" pitchFamily="18" charset="0"/>
                        </a:rPr>
                        <m:t>𝑡</m:t>
                      </m:r>
                      <m:r>
                        <a:rPr lang="zh-CN" altLang="en-US" sz="1500" i="0">
                          <a:solidFill>
                            <a:schemeClr val="tx1">
                              <a:lumMod val="95000"/>
                              <a:lumOff val="5000"/>
                            </a:schemeClr>
                          </a:solidFill>
                          <a:latin typeface="Cambria Math" panose="02040503050406030204" pitchFamily="18" charset="0"/>
                        </a:rPr>
                        <m:t>.</m:t>
                      </m:r>
                      <m:r>
                        <a:rPr lang="zh-CN" altLang="en-US" sz="1500" i="1">
                          <a:solidFill>
                            <a:schemeClr val="tx1">
                              <a:lumMod val="95000"/>
                              <a:lumOff val="5000"/>
                            </a:schemeClr>
                          </a:solidFill>
                          <a:latin typeface="Cambria Math" panose="02040503050406030204" pitchFamily="18" charset="0"/>
                        </a:rPr>
                        <m:t>𝑊</m:t>
                      </m:r>
                      <m:r>
                        <a:rPr lang="zh-CN" altLang="en-US" sz="1500" i="0">
                          <a:solidFill>
                            <a:schemeClr val="tx1">
                              <a:lumMod val="95000"/>
                              <a:lumOff val="5000"/>
                            </a:schemeClr>
                          </a:solidFill>
                          <a:latin typeface="Cambria Math" panose="02040503050406030204" pitchFamily="18" charset="0"/>
                        </a:rPr>
                        <m:t>≥0, </m:t>
                      </m:r>
                      <m:r>
                        <a:rPr lang="zh-CN" altLang="en-US" sz="1500" i="1">
                          <a:solidFill>
                            <a:schemeClr val="tx1">
                              <a:lumMod val="95000"/>
                              <a:lumOff val="5000"/>
                            </a:schemeClr>
                          </a:solidFill>
                          <a:latin typeface="Cambria Math" panose="02040503050406030204" pitchFamily="18" charset="0"/>
                        </a:rPr>
                        <m:t>𝐻</m:t>
                      </m:r>
                      <m:r>
                        <a:rPr lang="zh-CN" altLang="en-US" sz="1500" i="0">
                          <a:solidFill>
                            <a:schemeClr val="tx1">
                              <a:lumMod val="95000"/>
                              <a:lumOff val="5000"/>
                            </a:schemeClr>
                          </a:solidFill>
                          <a:latin typeface="Cambria Math" panose="02040503050406030204" pitchFamily="18" charset="0"/>
                        </a:rPr>
                        <m:t>≥0, </m:t>
                      </m:r>
                      <m:nary>
                        <m:naryPr>
                          <m:chr m:val="∑"/>
                          <m:limLoc m:val="undOvr"/>
                          <m:supHide m:val="on"/>
                          <m:ctrlPr>
                            <a:rPr lang="zh-CN" altLang="en-US" sz="1500" i="1">
                              <a:solidFill>
                                <a:schemeClr val="tx1">
                                  <a:lumMod val="95000"/>
                                  <a:lumOff val="5000"/>
                                </a:schemeClr>
                              </a:solidFill>
                              <a:latin typeface="Cambria Math" panose="02040503050406030204" pitchFamily="18" charset="0"/>
                            </a:rPr>
                          </m:ctrlPr>
                        </m:naryPr>
                        <m:sub>
                          <m:r>
                            <a:rPr lang="zh-CN" altLang="en-US" sz="1500" i="1">
                              <a:solidFill>
                                <a:schemeClr val="tx1">
                                  <a:lumMod val="95000"/>
                                  <a:lumOff val="5000"/>
                                </a:schemeClr>
                              </a:solidFill>
                              <a:latin typeface="Cambria Math" panose="02040503050406030204" pitchFamily="18" charset="0"/>
                            </a:rPr>
                            <m:t>𝑗</m:t>
                          </m:r>
                        </m:sub>
                        <m:sup/>
                        <m:e>
                          <m:sSub>
                            <m:sSubPr>
                              <m:ctrlPr>
                                <a:rPr lang="en-US" altLang="zh-CN" sz="1500" b="0" i="1" smtClean="0">
                                  <a:solidFill>
                                    <a:schemeClr val="tx1">
                                      <a:lumMod val="95000"/>
                                      <a:lumOff val="5000"/>
                                    </a:schemeClr>
                                  </a:solidFill>
                                  <a:latin typeface="Cambria Math" panose="02040503050406030204" pitchFamily="18" charset="0"/>
                                </a:rPr>
                              </m:ctrlPr>
                            </m:sSubPr>
                            <m:e>
                              <m:r>
                                <a:rPr lang="en-US" altLang="zh-CN" sz="1500" b="0" i="1" smtClean="0">
                                  <a:solidFill>
                                    <a:schemeClr val="tx1">
                                      <a:lumMod val="95000"/>
                                      <a:lumOff val="5000"/>
                                    </a:schemeClr>
                                  </a:solidFill>
                                  <a:latin typeface="Cambria Math" panose="02040503050406030204" pitchFamily="18" charset="0"/>
                                </a:rPr>
                                <m:t>𝐻</m:t>
                              </m:r>
                            </m:e>
                            <m:sub>
                              <m:r>
                                <a:rPr lang="en-US" altLang="zh-CN" sz="1500" b="0" i="1" smtClean="0">
                                  <a:solidFill>
                                    <a:schemeClr val="tx1">
                                      <a:lumMod val="95000"/>
                                      <a:lumOff val="5000"/>
                                    </a:schemeClr>
                                  </a:solidFill>
                                  <a:latin typeface="Cambria Math" panose="02040503050406030204" pitchFamily="18" charset="0"/>
                                </a:rPr>
                                <m:t>𝑗</m:t>
                              </m:r>
                            </m:sub>
                          </m:sSub>
                        </m:e>
                      </m:nary>
                      <m:r>
                        <a:rPr lang="zh-CN" altLang="en-US" sz="1500" i="0">
                          <a:solidFill>
                            <a:schemeClr val="tx1">
                              <a:lumMod val="95000"/>
                              <a:lumOff val="5000"/>
                            </a:schemeClr>
                          </a:solidFill>
                          <a:latin typeface="Cambria Math" panose="02040503050406030204" pitchFamily="18" charset="0"/>
                        </a:rPr>
                        <m:t>=1, </m:t>
                      </m:r>
                      <m:nary>
                        <m:naryPr>
                          <m:chr m:val="∑"/>
                          <m:limLoc m:val="undOvr"/>
                          <m:supHide m:val="on"/>
                          <m:ctrlPr>
                            <a:rPr lang="zh-CN" altLang="en-US" sz="1500" i="1">
                              <a:solidFill>
                                <a:schemeClr val="tx1">
                                  <a:lumMod val="95000"/>
                                  <a:lumOff val="5000"/>
                                </a:schemeClr>
                              </a:solidFill>
                              <a:latin typeface="Cambria Math" panose="02040503050406030204" pitchFamily="18" charset="0"/>
                            </a:rPr>
                          </m:ctrlPr>
                        </m:naryPr>
                        <m:sub>
                          <m:r>
                            <a:rPr lang="zh-CN" altLang="en-US" sz="1500" i="1">
                              <a:solidFill>
                                <a:schemeClr val="tx1">
                                  <a:lumMod val="95000"/>
                                  <a:lumOff val="5000"/>
                                </a:schemeClr>
                              </a:solidFill>
                              <a:latin typeface="Cambria Math" panose="02040503050406030204" pitchFamily="18" charset="0"/>
                            </a:rPr>
                            <m:t>𝑖</m:t>
                          </m:r>
                        </m:sub>
                        <m:sup/>
                        <m:e>
                          <m:sSub>
                            <m:sSubPr>
                              <m:ctrlPr>
                                <a:rPr lang="en-US" altLang="zh-CN" sz="1500" b="0" i="1" smtClean="0">
                                  <a:solidFill>
                                    <a:schemeClr val="tx1">
                                      <a:lumMod val="95000"/>
                                      <a:lumOff val="5000"/>
                                    </a:schemeClr>
                                  </a:solidFill>
                                  <a:latin typeface="Cambria Math" panose="02040503050406030204" pitchFamily="18" charset="0"/>
                                </a:rPr>
                              </m:ctrlPr>
                            </m:sSubPr>
                            <m:e>
                              <m:r>
                                <a:rPr lang="en-US" altLang="zh-CN" sz="1500" b="0" i="1" smtClean="0">
                                  <a:solidFill>
                                    <a:schemeClr val="tx1">
                                      <a:lumMod val="95000"/>
                                      <a:lumOff val="5000"/>
                                    </a:schemeClr>
                                  </a:solidFill>
                                  <a:latin typeface="Cambria Math" panose="02040503050406030204" pitchFamily="18" charset="0"/>
                                </a:rPr>
                                <m:t>𝑊</m:t>
                              </m:r>
                            </m:e>
                            <m:sub>
                              <m:r>
                                <a:rPr lang="en-US" altLang="zh-CN" sz="1500" b="0" i="1" smtClean="0">
                                  <a:solidFill>
                                    <a:schemeClr val="tx1">
                                      <a:lumMod val="95000"/>
                                      <a:lumOff val="5000"/>
                                    </a:schemeClr>
                                  </a:solidFill>
                                  <a:latin typeface="Cambria Math" panose="02040503050406030204" pitchFamily="18" charset="0"/>
                                </a:rPr>
                                <m:t>𝑖𝑗</m:t>
                              </m:r>
                            </m:sub>
                          </m:sSub>
                        </m:e>
                      </m:nary>
                      <m:r>
                        <a:rPr lang="zh-CN" altLang="en-US" sz="1500" i="0">
                          <a:solidFill>
                            <a:schemeClr val="tx1">
                              <a:lumMod val="95000"/>
                              <a:lumOff val="5000"/>
                            </a:schemeClr>
                          </a:solidFill>
                          <a:latin typeface="Cambria Math" panose="02040503050406030204" pitchFamily="18" charset="0"/>
                        </a:rPr>
                        <m:t>=1</m:t>
                      </m:r>
                      <m:d>
                        <m:dPr>
                          <m:endChr m:val=""/>
                          <m:ctrlPr>
                            <a:rPr lang="zh-CN" altLang="en-US" sz="1500" i="1">
                              <a:solidFill>
                                <a:schemeClr val="tx1">
                                  <a:lumMod val="95000"/>
                                  <a:lumOff val="5000"/>
                                </a:schemeClr>
                              </a:solidFill>
                              <a:latin typeface="Cambria Math" panose="02040503050406030204" pitchFamily="18" charset="0"/>
                            </a:rPr>
                          </m:ctrlPr>
                        </m:dPr>
                        <m:e>
                          <m:r>
                            <a:rPr lang="zh-CN" altLang="en-US" sz="1500" i="0">
                              <a:solidFill>
                                <a:schemeClr val="tx1">
                                  <a:lumMod val="95000"/>
                                  <a:lumOff val="5000"/>
                                </a:schemeClr>
                              </a:solidFill>
                              <a:latin typeface="Cambria Math" panose="02040503050406030204" pitchFamily="18" charset="0"/>
                            </a:rPr>
                            <m:t> </m:t>
                          </m:r>
                          <m:r>
                            <a:rPr lang="zh-CN" altLang="en-US" sz="1500" i="1">
                              <a:solidFill>
                                <a:schemeClr val="tx1">
                                  <a:lumMod val="95000"/>
                                  <a:lumOff val="5000"/>
                                </a:schemeClr>
                              </a:solidFill>
                              <a:latin typeface="Cambria Math" panose="02040503050406030204" pitchFamily="18" charset="0"/>
                            </a:rPr>
                            <m:t>𝑓𝑜𝑟</m:t>
                          </m:r>
                          <m:r>
                            <a:rPr lang="zh-CN" altLang="en-US" sz="1500" i="0">
                              <a:solidFill>
                                <a:schemeClr val="tx1">
                                  <a:lumMod val="95000"/>
                                  <a:lumOff val="5000"/>
                                </a:schemeClr>
                              </a:solidFill>
                              <a:latin typeface="Cambria Math" panose="02040503050406030204" pitchFamily="18" charset="0"/>
                            </a:rPr>
                            <m:t> </m:t>
                          </m:r>
                          <m:r>
                            <a:rPr lang="zh-CN" altLang="en-US" sz="1500" i="1">
                              <a:solidFill>
                                <a:schemeClr val="tx1">
                                  <a:lumMod val="95000"/>
                                  <a:lumOff val="5000"/>
                                </a:schemeClr>
                              </a:solidFill>
                              <a:latin typeface="Cambria Math" panose="02040503050406030204" pitchFamily="18" charset="0"/>
                            </a:rPr>
                            <m:t>𝑗</m:t>
                          </m:r>
                          <m:r>
                            <a:rPr lang="zh-CN" altLang="en-US" sz="1500" i="0">
                              <a:solidFill>
                                <a:schemeClr val="tx1">
                                  <a:lumMod val="95000"/>
                                  <a:lumOff val="5000"/>
                                </a:schemeClr>
                              </a:solidFill>
                              <a:latin typeface="Cambria Math" panose="02040503050406030204" pitchFamily="18" charset="0"/>
                            </a:rPr>
                            <m:t>=1:</m:t>
                          </m:r>
                          <m:r>
                            <a:rPr lang="zh-CN" altLang="en-US" sz="1500" i="1">
                              <a:solidFill>
                                <a:schemeClr val="tx1">
                                  <a:lumMod val="95000"/>
                                  <a:lumOff val="5000"/>
                                </a:schemeClr>
                              </a:solidFill>
                              <a:latin typeface="Cambria Math" panose="02040503050406030204" pitchFamily="18" charset="0"/>
                            </a:rPr>
                            <m:t>𝐾</m:t>
                          </m:r>
                          <m:r>
                            <a:rPr lang="zh-CN" altLang="en-US" sz="1500" i="0">
                              <a:solidFill>
                                <a:schemeClr val="tx1">
                                  <a:lumMod val="95000"/>
                                  <a:lumOff val="5000"/>
                                </a:schemeClr>
                              </a:solidFill>
                              <a:latin typeface="Cambria Math" panose="02040503050406030204" pitchFamily="18" charset="0"/>
                            </a:rPr>
                            <m:t>+1</m:t>
                          </m:r>
                          <m:r>
                            <a:rPr lang="en-US" altLang="zh-CN" sz="1500" b="0" i="0" smtClean="0">
                              <a:solidFill>
                                <a:schemeClr val="tx1">
                                  <a:lumMod val="95000"/>
                                  <a:lumOff val="5000"/>
                                </a:schemeClr>
                              </a:solidFill>
                              <a:latin typeface="Cambria Math" panose="02040503050406030204" pitchFamily="18" charset="0"/>
                            </a:rPr>
                            <m:t>)</m:t>
                          </m:r>
                        </m:e>
                      </m:d>
                    </m:oMath>
                  </m:oMathPara>
                </a14:m>
                <a:endParaRPr lang="zh-CN" altLang="en-US" sz="1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B28FBE4F-7424-3313-9AA8-F062C217E746}"/>
                  </a:ext>
                </a:extLst>
              </p:cNvPr>
              <p:cNvSpPr txBox="1">
                <a:spLocks noRot="1" noChangeAspect="1" noMove="1" noResize="1" noEditPoints="1" noAdjustHandles="1" noChangeArrowheads="1" noChangeShapeType="1" noTextEdit="1"/>
              </p:cNvSpPr>
              <p:nvPr/>
            </p:nvSpPr>
            <p:spPr>
              <a:xfrm>
                <a:off x="6240325" y="2900517"/>
                <a:ext cx="6161964" cy="678584"/>
              </a:xfrm>
              <a:prstGeom prst="rect">
                <a:avLst/>
              </a:prstGeom>
              <a:blipFill>
                <a:blip r:embed="rId8"/>
                <a:stretch>
                  <a:fillRect t="-118519" b="-161111"/>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29BDB680-469C-D1F1-2083-5519810ABFA1}"/>
              </a:ext>
            </a:extLst>
          </p:cNvPr>
          <p:cNvSpPr txBox="1"/>
          <p:nvPr/>
        </p:nvSpPr>
        <p:spPr>
          <a:xfrm>
            <a:off x="8029716" y="1762483"/>
            <a:ext cx="2238626" cy="369332"/>
          </a:xfrm>
          <a:prstGeom prst="rect">
            <a:avLst/>
          </a:prstGeom>
          <a:noFill/>
        </p:spPr>
        <p:txBody>
          <a:bodyPr wrap="none" rtlCol="0">
            <a:spAutoFit/>
          </a:bodyPr>
          <a:lstStyle/>
          <a:p>
            <a:r>
              <a:rPr kumimoji="1" lang="en-US" altLang="zh-CN" dirty="0"/>
              <a:t>Optimization Problem</a:t>
            </a:r>
            <a:endParaRPr kumimoji="1" lang="zh-CN" altLang="en-US" dirty="0"/>
          </a:p>
        </p:txBody>
      </p:sp>
      <p:cxnSp>
        <p:nvCxnSpPr>
          <p:cNvPr id="78" name="肘形连接符 77">
            <a:extLst>
              <a:ext uri="{FF2B5EF4-FFF2-40B4-BE49-F238E27FC236}">
                <a16:creationId xmlns:a16="http://schemas.microsoft.com/office/drawing/2014/main" id="{EF70556B-74AF-581A-341A-B27F585E9BE1}"/>
              </a:ext>
            </a:extLst>
          </p:cNvPr>
          <p:cNvCxnSpPr>
            <a:cxnSpLocks/>
          </p:cNvCxnSpPr>
          <p:nvPr/>
        </p:nvCxnSpPr>
        <p:spPr>
          <a:xfrm rot="10800000">
            <a:off x="5908433" y="1424354"/>
            <a:ext cx="2195546" cy="958042"/>
          </a:xfrm>
          <a:prstGeom prst="bentConnector3">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a:extLst>
              <a:ext uri="{FF2B5EF4-FFF2-40B4-BE49-F238E27FC236}">
                <a16:creationId xmlns:a16="http://schemas.microsoft.com/office/drawing/2014/main" id="{A6AB8764-918C-03AE-1CDD-0DB25271B8CB}"/>
              </a:ext>
            </a:extLst>
          </p:cNvPr>
          <p:cNvCxnSpPr>
            <a:cxnSpLocks/>
          </p:cNvCxnSpPr>
          <p:nvPr/>
        </p:nvCxnSpPr>
        <p:spPr>
          <a:xfrm rot="10800000" flipV="1">
            <a:off x="3559905" y="2499434"/>
            <a:ext cx="7536740" cy="1480749"/>
          </a:xfrm>
          <a:prstGeom prst="bentConnector4">
            <a:avLst>
              <a:gd name="adj1" fmla="val -11067"/>
              <a:gd name="adj2" fmla="val 115438"/>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772317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2"/>
</p:tagLst>
</file>

<file path=ppt/tags/tag10.xml><?xml version="1.0" encoding="utf-8"?>
<p:tagLst xmlns:a="http://schemas.openxmlformats.org/drawingml/2006/main" xmlns:r="http://schemas.openxmlformats.org/officeDocument/2006/relationships" xmlns:p="http://schemas.openxmlformats.org/presentationml/2006/main">
  <p:tag name="TIMING" val="|10.6|12.1|11"/>
</p:tagLst>
</file>

<file path=ppt/tags/tag11.xml><?xml version="1.0" encoding="utf-8"?>
<p:tagLst xmlns:a="http://schemas.openxmlformats.org/drawingml/2006/main" xmlns:r="http://schemas.openxmlformats.org/officeDocument/2006/relationships" xmlns:p="http://schemas.openxmlformats.org/presentationml/2006/main">
  <p:tag name="TIMING" val="|10.6|12.1|11"/>
</p:tagLst>
</file>

<file path=ppt/tags/tag12.xml><?xml version="1.0" encoding="utf-8"?>
<p:tagLst xmlns:a="http://schemas.openxmlformats.org/drawingml/2006/main" xmlns:r="http://schemas.openxmlformats.org/officeDocument/2006/relationships" xmlns:p="http://schemas.openxmlformats.org/presentationml/2006/main">
  <p:tag name="TIMING" val="|10.6|12.1|11"/>
</p:tagLst>
</file>

<file path=ppt/tags/tag13.xml><?xml version="1.0" encoding="utf-8"?>
<p:tagLst xmlns:a="http://schemas.openxmlformats.org/drawingml/2006/main" xmlns:r="http://schemas.openxmlformats.org/officeDocument/2006/relationships" xmlns:p="http://schemas.openxmlformats.org/presentationml/2006/main">
  <p:tag name="TIMING" val="|10.6|12.1|11"/>
</p:tagLst>
</file>

<file path=ppt/tags/tag14.xml><?xml version="1.0" encoding="utf-8"?>
<p:tagLst xmlns:a="http://schemas.openxmlformats.org/drawingml/2006/main" xmlns:r="http://schemas.openxmlformats.org/officeDocument/2006/relationships" xmlns:p="http://schemas.openxmlformats.org/presentationml/2006/main">
  <p:tag name="TIMING" val="|10.6|12.1|11"/>
</p:tagLst>
</file>

<file path=ppt/tags/tag15.xml><?xml version="1.0" encoding="utf-8"?>
<p:tagLst xmlns:a="http://schemas.openxmlformats.org/drawingml/2006/main" xmlns:r="http://schemas.openxmlformats.org/officeDocument/2006/relationships" xmlns:p="http://schemas.openxmlformats.org/presentationml/2006/main">
  <p:tag name="TIMING" val="|10.6|12.1|11"/>
</p:tagLst>
</file>

<file path=ppt/tags/tag16.xml><?xml version="1.0" encoding="utf-8"?>
<p:tagLst xmlns:a="http://schemas.openxmlformats.org/drawingml/2006/main" xmlns:r="http://schemas.openxmlformats.org/officeDocument/2006/relationships" xmlns:p="http://schemas.openxmlformats.org/presentationml/2006/main">
  <p:tag name="TIMING" val="|10.6|12.1|11"/>
</p:tagLst>
</file>

<file path=ppt/tags/tag17.xml><?xml version="1.0" encoding="utf-8"?>
<p:tagLst xmlns:a="http://schemas.openxmlformats.org/drawingml/2006/main" xmlns:r="http://schemas.openxmlformats.org/officeDocument/2006/relationships" xmlns:p="http://schemas.openxmlformats.org/presentationml/2006/main">
  <p:tag name="TIMING" val="|10.6|12.1|11"/>
</p:tagLst>
</file>

<file path=ppt/tags/tag18.xml><?xml version="1.0" encoding="utf-8"?>
<p:tagLst xmlns:a="http://schemas.openxmlformats.org/drawingml/2006/main" xmlns:r="http://schemas.openxmlformats.org/officeDocument/2006/relationships" xmlns:p="http://schemas.openxmlformats.org/presentationml/2006/main">
  <p:tag name="TIMING" val="|10.6|12.1|11"/>
</p:tagLst>
</file>

<file path=ppt/tags/tag19.xml><?xml version="1.0" encoding="utf-8"?>
<p:tagLst xmlns:a="http://schemas.openxmlformats.org/drawingml/2006/main" xmlns:r="http://schemas.openxmlformats.org/officeDocument/2006/relationships" xmlns:p="http://schemas.openxmlformats.org/presentationml/2006/main">
  <p:tag name="TIMING" val="|10.6|12.1|11"/>
</p:tagLst>
</file>

<file path=ppt/tags/tag2.xml><?xml version="1.0" encoding="utf-8"?>
<p:tagLst xmlns:a="http://schemas.openxmlformats.org/drawingml/2006/main" xmlns:r="http://schemas.openxmlformats.org/officeDocument/2006/relationships" xmlns:p="http://schemas.openxmlformats.org/presentationml/2006/main">
  <p:tag name="TIMING" val="|26|7.1|11.7"/>
</p:tagLst>
</file>

<file path=ppt/tags/tag20.xml><?xml version="1.0" encoding="utf-8"?>
<p:tagLst xmlns:a="http://schemas.openxmlformats.org/drawingml/2006/main" xmlns:r="http://schemas.openxmlformats.org/officeDocument/2006/relationships" xmlns:p="http://schemas.openxmlformats.org/presentationml/2006/main">
  <p:tag name="TIMING" val="|10.6|12.1|11"/>
</p:tagLst>
</file>

<file path=ppt/tags/tag21.xml><?xml version="1.0" encoding="utf-8"?>
<p:tagLst xmlns:a="http://schemas.openxmlformats.org/drawingml/2006/main" xmlns:r="http://schemas.openxmlformats.org/officeDocument/2006/relationships" xmlns:p="http://schemas.openxmlformats.org/presentationml/2006/main">
  <p:tag name="TIMING" val="|10.6|12.1|11"/>
</p:tagLst>
</file>

<file path=ppt/tags/tag22.xml><?xml version="1.0" encoding="utf-8"?>
<p:tagLst xmlns:a="http://schemas.openxmlformats.org/drawingml/2006/main" xmlns:r="http://schemas.openxmlformats.org/officeDocument/2006/relationships" xmlns:p="http://schemas.openxmlformats.org/presentationml/2006/main">
  <p:tag name="TIMING" val="|10.6|12.1|11"/>
</p:tagLst>
</file>

<file path=ppt/tags/tag23.xml><?xml version="1.0" encoding="utf-8"?>
<p:tagLst xmlns:a="http://schemas.openxmlformats.org/drawingml/2006/main" xmlns:r="http://schemas.openxmlformats.org/officeDocument/2006/relationships" xmlns:p="http://schemas.openxmlformats.org/presentationml/2006/main">
  <p:tag name="TIMING" val="|10.6|12.1|11"/>
</p:tagLst>
</file>

<file path=ppt/tags/tag3.xml><?xml version="1.0" encoding="utf-8"?>
<p:tagLst xmlns:a="http://schemas.openxmlformats.org/drawingml/2006/main" xmlns:r="http://schemas.openxmlformats.org/officeDocument/2006/relationships" xmlns:p="http://schemas.openxmlformats.org/presentationml/2006/main">
  <p:tag name="TIMING" val="|26|7.1|11.7"/>
</p:tagLst>
</file>

<file path=ppt/tags/tag4.xml><?xml version="1.0" encoding="utf-8"?>
<p:tagLst xmlns:a="http://schemas.openxmlformats.org/drawingml/2006/main" xmlns:r="http://schemas.openxmlformats.org/officeDocument/2006/relationships" xmlns:p="http://schemas.openxmlformats.org/presentationml/2006/main">
  <p:tag name="TIMING" val="|26|7.1|11.7"/>
</p:tagLst>
</file>

<file path=ppt/tags/tag5.xml><?xml version="1.0" encoding="utf-8"?>
<p:tagLst xmlns:a="http://schemas.openxmlformats.org/drawingml/2006/main" xmlns:r="http://schemas.openxmlformats.org/officeDocument/2006/relationships" xmlns:p="http://schemas.openxmlformats.org/presentationml/2006/main">
  <p:tag name="TIMING" val="|10.6|12.1|11"/>
</p:tagLst>
</file>

<file path=ppt/tags/tag6.xml><?xml version="1.0" encoding="utf-8"?>
<p:tagLst xmlns:a="http://schemas.openxmlformats.org/drawingml/2006/main" xmlns:r="http://schemas.openxmlformats.org/officeDocument/2006/relationships" xmlns:p="http://schemas.openxmlformats.org/presentationml/2006/main">
  <p:tag name="TIMING" val="|37.1"/>
</p:tagLst>
</file>

<file path=ppt/tags/tag7.xml><?xml version="1.0" encoding="utf-8"?>
<p:tagLst xmlns:a="http://schemas.openxmlformats.org/drawingml/2006/main" xmlns:r="http://schemas.openxmlformats.org/officeDocument/2006/relationships" xmlns:p="http://schemas.openxmlformats.org/presentationml/2006/main">
  <p:tag name="TIMING" val="|10.6|12.1|11"/>
</p:tagLst>
</file>

<file path=ppt/tags/tag8.xml><?xml version="1.0" encoding="utf-8"?>
<p:tagLst xmlns:a="http://schemas.openxmlformats.org/drawingml/2006/main" xmlns:r="http://schemas.openxmlformats.org/officeDocument/2006/relationships" xmlns:p="http://schemas.openxmlformats.org/presentationml/2006/main">
  <p:tag name="TIMING" val="|35.7"/>
</p:tagLst>
</file>

<file path=ppt/tags/tag9.xml><?xml version="1.0" encoding="utf-8"?>
<p:tagLst xmlns:a="http://schemas.openxmlformats.org/drawingml/2006/main" xmlns:r="http://schemas.openxmlformats.org/officeDocument/2006/relationships" xmlns:p="http://schemas.openxmlformats.org/presentationml/2006/main">
  <p:tag name="TIMING" val="|10.6|12.1|1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19906</TotalTime>
  <Words>3638</Words>
  <Application>Microsoft Macintosh PowerPoint</Application>
  <PresentationFormat>Widescreen</PresentationFormat>
  <Paragraphs>699</Paragraphs>
  <Slides>26</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.SF NS</vt:lpstr>
      <vt:lpstr>AdvOTce3d9a73</vt:lpstr>
      <vt:lpstr>AdvTT28cd547d.B</vt:lpstr>
      <vt:lpstr>等线</vt:lpstr>
      <vt:lpstr>Google Sans</vt:lpstr>
      <vt:lpstr>NimbusRomNo9L</vt:lpstr>
      <vt:lpstr>SabonLTPro</vt:lpstr>
      <vt:lpstr>Arial</vt:lpstr>
      <vt:lpstr>Calibri</vt:lpstr>
      <vt:lpstr>Calibri Light</vt:lpstr>
      <vt:lpstr>Cambria Math</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商 家煜</dc:creator>
  <cp:lastModifiedBy>Prof. SUN Yanni</cp:lastModifiedBy>
  <cp:revision>2430</cp:revision>
  <dcterms:created xsi:type="dcterms:W3CDTF">2020-11-18T07:36:00Z</dcterms:created>
  <dcterms:modified xsi:type="dcterms:W3CDTF">2024-07-12T23:48:52Z</dcterms:modified>
</cp:coreProperties>
</file>